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9" r:id="rId2"/>
    <p:sldMasterId id="2147483672" r:id="rId3"/>
  </p:sldMasterIdLst>
  <p:notesMasterIdLst>
    <p:notesMasterId r:id="rId67"/>
  </p:notesMasterIdLst>
  <p:sldIdLst>
    <p:sldId id="258" r:id="rId4"/>
    <p:sldId id="280" r:id="rId5"/>
    <p:sldId id="294" r:id="rId6"/>
    <p:sldId id="282" r:id="rId7"/>
    <p:sldId id="357" r:id="rId8"/>
    <p:sldId id="358" r:id="rId9"/>
    <p:sldId id="359" r:id="rId10"/>
    <p:sldId id="360" r:id="rId11"/>
    <p:sldId id="365" r:id="rId12"/>
    <p:sldId id="364" r:id="rId13"/>
    <p:sldId id="366" r:id="rId14"/>
    <p:sldId id="293" r:id="rId15"/>
    <p:sldId id="299" r:id="rId16"/>
    <p:sldId id="288" r:id="rId17"/>
    <p:sldId id="290" r:id="rId18"/>
    <p:sldId id="285" r:id="rId19"/>
    <p:sldId id="302" r:id="rId20"/>
    <p:sldId id="303" r:id="rId21"/>
    <p:sldId id="289" r:id="rId22"/>
    <p:sldId id="356" r:id="rId23"/>
    <p:sldId id="350" r:id="rId24"/>
    <p:sldId id="351" r:id="rId25"/>
    <p:sldId id="283" r:id="rId26"/>
    <p:sldId id="304" r:id="rId27"/>
    <p:sldId id="284" r:id="rId28"/>
    <p:sldId id="298" r:id="rId29"/>
    <p:sldId id="361" r:id="rId30"/>
    <p:sldId id="297" r:id="rId31"/>
    <p:sldId id="352" r:id="rId32"/>
    <p:sldId id="353" r:id="rId33"/>
    <p:sldId id="311" r:id="rId34"/>
    <p:sldId id="312" r:id="rId35"/>
    <p:sldId id="313" r:id="rId36"/>
    <p:sldId id="315" r:id="rId37"/>
    <p:sldId id="330" r:id="rId38"/>
    <p:sldId id="292" r:id="rId39"/>
    <p:sldId id="306" r:id="rId40"/>
    <p:sldId id="307" r:id="rId41"/>
    <p:sldId id="308" r:id="rId42"/>
    <p:sldId id="354" r:id="rId43"/>
    <p:sldId id="327" r:id="rId44"/>
    <p:sldId id="323" r:id="rId45"/>
    <p:sldId id="326" r:id="rId46"/>
    <p:sldId id="325" r:id="rId47"/>
    <p:sldId id="348" r:id="rId48"/>
    <p:sldId id="344" r:id="rId49"/>
    <p:sldId id="346" r:id="rId50"/>
    <p:sldId id="347" r:id="rId51"/>
    <p:sldId id="345" r:id="rId52"/>
    <p:sldId id="336" r:id="rId53"/>
    <p:sldId id="337" r:id="rId54"/>
    <p:sldId id="338" r:id="rId55"/>
    <p:sldId id="339" r:id="rId56"/>
    <p:sldId id="355" r:id="rId57"/>
    <p:sldId id="362" r:id="rId58"/>
    <p:sldId id="363" r:id="rId59"/>
    <p:sldId id="343" r:id="rId60"/>
    <p:sldId id="329" r:id="rId61"/>
    <p:sldId id="305" r:id="rId62"/>
    <p:sldId id="310" r:id="rId63"/>
    <p:sldId id="333" r:id="rId64"/>
    <p:sldId id="318" r:id="rId65"/>
    <p:sldId id="319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A6D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7" autoAdjust="0"/>
    <p:restoredTop sz="94699" autoAdjust="0"/>
  </p:normalViewPr>
  <p:slideViewPr>
    <p:cSldViewPr>
      <p:cViewPr varScale="1">
        <p:scale>
          <a:sx n="69" d="100"/>
          <a:sy n="69" d="100"/>
        </p:scale>
        <p:origin x="144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1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C5C17-1E8B-4BA7-80FE-51CB431A8E23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E189A-3820-4970-A2BF-1E2374788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8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56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65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83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9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8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2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99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B30BC9CF-B87E-DC4D-9CF4-9DE7D29639F3}" type="datetimeFigureOut">
              <a:rPr lang="en-US">
                <a:solidFill>
                  <a:prstClr val="black"/>
                </a:solidFill>
              </a:rPr>
              <a:pPr defTabSz="457200"/>
              <a:t>9/14/2016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514A9B51-117A-414B-BA11-B13E2725D8F6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9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49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13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2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iming>
    <p:tnLst>
      <p:par>
        <p:cTn id="1" dur="indefinite" restart="never" nodeType="tmRoot"/>
      </p:par>
    </p:tnLst>
  </p:timing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457200"/>
            <a:r>
              <a:rPr lang="en-US" dirty="0" smtClean="0">
                <a:solidFill>
                  <a:prstClr val="white"/>
                </a:solidFill>
              </a:rPr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5" y="6419088"/>
            <a:ext cx="1643938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pPr defTabSz="457200"/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 defTabSz="45720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 descr="NOAA-Fisheries-horizont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4" y="6419088"/>
            <a:ext cx="1643940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4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294066"/>
            <a:ext cx="6781800" cy="26683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Accounting for uncertainty and applying management </a:t>
            </a:r>
            <a:r>
              <a:rPr lang="en-US" sz="3200" dirty="0"/>
              <a:t>s</a:t>
            </a:r>
            <a:r>
              <a:rPr lang="en-US" sz="3200" dirty="0" smtClean="0"/>
              <a:t>trategy </a:t>
            </a:r>
            <a:r>
              <a:rPr lang="en-US" sz="3200" dirty="0"/>
              <a:t>e</a:t>
            </a:r>
            <a:r>
              <a:rPr lang="en-US" sz="3200" dirty="0" smtClean="0"/>
              <a:t>valuation to understand potential risks and trade-offs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Northwest Fisheries Science Center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01988" y="3582140"/>
            <a:ext cx="5484812" cy="577850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 smtClean="0"/>
              <a:t>Chantel Wetzel</a:t>
            </a:r>
          </a:p>
          <a:p>
            <a:r>
              <a:rPr lang="en-US" sz="9600" dirty="0" smtClean="0"/>
              <a:t>Northwest </a:t>
            </a:r>
            <a:r>
              <a:rPr lang="en-US" sz="9600" dirty="0" smtClean="0"/>
              <a:t>Fisheries </a:t>
            </a:r>
            <a:r>
              <a:rPr lang="en-US" sz="9600" dirty="0" smtClean="0"/>
              <a:t>Science Center</a:t>
            </a:r>
          </a:p>
          <a:p>
            <a:r>
              <a:rPr lang="en-US" sz="9600" dirty="0" smtClean="0"/>
              <a:t>ICES Data-Limited Methods</a:t>
            </a:r>
          </a:p>
          <a:p>
            <a:r>
              <a:rPr lang="en-US" sz="9600" dirty="0" smtClean="0"/>
              <a:t>September 15, 2016</a:t>
            </a:r>
          </a:p>
          <a:p>
            <a:endParaRPr lang="en-US" sz="9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4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limited harvest control rule:</a:t>
            </a:r>
            <a:br>
              <a:rPr lang="en-US" dirty="0" smtClean="0"/>
            </a:br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5257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267200" y="5257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Cubic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2533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Cubic Polynomial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5943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Hordyk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2015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8703310" cy="38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8807493" cy="6020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1200" y="60314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Hordyk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50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Pre-specifying assessment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category/tier system is applied in many systems to address uncertainty based on assessment method and limited data</a:t>
            </a:r>
          </a:p>
          <a:p>
            <a:pPr lvl="1"/>
            <a:r>
              <a:rPr lang="en-US" dirty="0" smtClean="0"/>
              <a:t>Australia</a:t>
            </a:r>
          </a:p>
          <a:p>
            <a:pPr lvl="1"/>
            <a:r>
              <a:rPr lang="en-US" dirty="0" smtClean="0"/>
              <a:t>ICES</a:t>
            </a:r>
          </a:p>
          <a:p>
            <a:pPr lvl="1"/>
            <a:r>
              <a:rPr lang="en-US" dirty="0" smtClean="0"/>
              <a:t>US</a:t>
            </a:r>
          </a:p>
          <a:p>
            <a:pPr lvl="1"/>
            <a:endParaRPr lang="en-US" dirty="0"/>
          </a:p>
          <a:p>
            <a:r>
              <a:rPr lang="en-US" dirty="0" smtClean="0"/>
              <a:t>Less data </a:t>
            </a:r>
            <a:r>
              <a:rPr lang="en-US" dirty="0" smtClean="0">
                <a:sym typeface="Wingdings" panose="05000000000000000000" pitchFamily="2" charset="2"/>
              </a:rPr>
              <a:t> increased uncertainty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0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Risk equivalency across tiers/categories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1600200"/>
            <a:ext cx="6705600" cy="4038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219200" y="4114800"/>
            <a:ext cx="6705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09800" y="3401246"/>
            <a:ext cx="0" cy="1427107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019300" y="3962400"/>
            <a:ext cx="381000" cy="3810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038600" y="2743200"/>
            <a:ext cx="0" cy="236220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48100" y="3924299"/>
            <a:ext cx="381000" cy="3810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686300" y="2286000"/>
            <a:ext cx="0" cy="2514600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495800" y="3467099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0" y="1905000"/>
            <a:ext cx="0" cy="350520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05500" y="3924299"/>
            <a:ext cx="381000" cy="3810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743700" y="1600200"/>
            <a:ext cx="0" cy="3228153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553200" y="3314699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1219200" y="4800600"/>
            <a:ext cx="6705600" cy="2775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16200000">
            <a:off x="-120133" y="350296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Stock Status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905000" y="57105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031544" y="571053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T2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158089" y="565561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T3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6248400" y="609600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Adapted from Fay </a:t>
            </a:r>
            <a:r>
              <a:rPr lang="en-US" sz="1400" i="1" dirty="0" smtClean="0"/>
              <a:t>et al.</a:t>
            </a:r>
            <a:r>
              <a:rPr lang="en-US" sz="1400" dirty="0" smtClean="0"/>
              <a:t> 2011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667000" y="3314699"/>
            <a:ext cx="0" cy="1513654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514600" y="3771899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8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HCR with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0411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0" y="1676400"/>
            <a:ext cx="0" cy="388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86000" y="5562600"/>
            <a:ext cx="464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600451" y="3276600"/>
            <a:ext cx="1276349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876800" y="3276600"/>
            <a:ext cx="20574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34180" y="2057400"/>
            <a:ext cx="523220" cy="304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Catch or Effort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876800" y="2286000"/>
            <a:ext cx="0" cy="32766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1400" y="2286000"/>
            <a:ext cx="0" cy="32766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5400000">
            <a:off x="4462790" y="4615190"/>
            <a:ext cx="523220" cy="304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B/B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4700915" y="5320695"/>
            <a:ext cx="523220" cy="8953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3262640" y="5386060"/>
            <a:ext cx="523220" cy="7239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2512338" y="3350538"/>
            <a:ext cx="861774" cy="15811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Harvest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5400000">
            <a:off x="3807738" y="2436138"/>
            <a:ext cx="861774" cy="15811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Reduce </a:t>
            </a:r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Harvest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5662940" y="5386060"/>
            <a:ext cx="523220" cy="7239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5400000">
            <a:off x="2119640" y="5386060"/>
            <a:ext cx="523220" cy="7239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600451" y="3710225"/>
            <a:ext cx="1276349" cy="185237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876800" y="3657600"/>
            <a:ext cx="2057400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5400000">
            <a:off x="5739140" y="2957840"/>
            <a:ext cx="523220" cy="11811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876799" y="1447800"/>
            <a:ext cx="2057401" cy="18117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895850" y="1830244"/>
            <a:ext cx="2057400" cy="182735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2788059">
            <a:off x="6061718" y="1632436"/>
            <a:ext cx="523220" cy="11811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5400000">
            <a:off x="6752779" y="631031"/>
            <a:ext cx="523220" cy="11525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OFL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5400000">
            <a:off x="6762305" y="2457301"/>
            <a:ext cx="523220" cy="11525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2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600451" y="3733800"/>
            <a:ext cx="1276349" cy="182880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657600" y="3352800"/>
            <a:ext cx="1219200" cy="215396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34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west coast stock categorization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290074"/>
            <a:ext cx="2133600" cy="914400"/>
          </a:xfrm>
          <a:prstGeom prst="rect">
            <a:avLst/>
          </a:prstGeom>
          <a:solidFill>
            <a:schemeClr val="accent3"/>
          </a:solidFill>
          <a:ln w="25400" cap="flat" cmpd="sng" algn="ctr">
            <a:solidFill>
              <a:srgbClr val="00899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Catch</a:t>
            </a:r>
          </a:p>
        </p:txBody>
      </p:sp>
      <p:sp>
        <p:nvSpPr>
          <p:cNvPr id="8" name="Rectangle 7"/>
          <p:cNvSpPr/>
          <p:nvPr/>
        </p:nvSpPr>
        <p:spPr>
          <a:xfrm>
            <a:off x="3429000" y="1290074"/>
            <a:ext cx="2133600" cy="9144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899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Abundance Indices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77000" y="1290074"/>
            <a:ext cx="2133600" cy="91440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00899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Size &amp; Age Compositions</a:t>
            </a:r>
          </a:p>
        </p:txBody>
      </p:sp>
      <p:sp>
        <p:nvSpPr>
          <p:cNvPr id="10" name="Left Brace 9"/>
          <p:cNvSpPr/>
          <p:nvPr/>
        </p:nvSpPr>
        <p:spPr>
          <a:xfrm rot="16200000">
            <a:off x="1111045" y="1486719"/>
            <a:ext cx="381000" cy="2121310"/>
          </a:xfrm>
          <a:prstGeom prst="leftBrace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2705100" y="1251974"/>
            <a:ext cx="381000" cy="5334000"/>
          </a:xfrm>
          <a:prstGeom prst="leftBrace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4229100" y="1099574"/>
            <a:ext cx="381000" cy="8382000"/>
          </a:xfrm>
          <a:prstGeom prst="leftBrace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2885809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600" dirty="0" smtClean="0">
                <a:solidFill>
                  <a:prstClr val="black"/>
                </a:solidFill>
                <a:latin typeface="Arial Narrow"/>
              </a:rPr>
              <a:t>Category 3: Data-Limited (DCAC, DB-SRA)</a:t>
            </a:r>
            <a:endParaRPr lang="en-US" sz="2600" dirty="0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4379031"/>
            <a:ext cx="7696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600" dirty="0" smtClean="0">
                <a:solidFill>
                  <a:prstClr val="black"/>
                </a:solidFill>
                <a:latin typeface="Arial Narrow"/>
              </a:rPr>
              <a:t>Category 2: Data-Moderate (XDB-SRA, XSSS)</a:t>
            </a:r>
            <a:endParaRPr lang="en-US" sz="2600" dirty="0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400" y="5598231"/>
            <a:ext cx="7772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600" dirty="0" smtClean="0">
                <a:solidFill>
                  <a:prstClr val="black"/>
                </a:solidFill>
                <a:latin typeface="Arial Narrow"/>
              </a:rPr>
              <a:t>Category 1: Data-Rich Full Assessment (Stock Synthesis)</a:t>
            </a:r>
            <a:endParaRPr lang="en-US" sz="2600" dirty="0">
              <a:solidFill>
                <a:prstClr val="black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2636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838200"/>
            <a:ext cx="586740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west coast approach for risk and precaution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6553200" cy="50411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3500" dirty="0" smtClean="0"/>
              <a:t>Management pre-specifies a desired </a:t>
            </a:r>
            <a:r>
              <a:rPr lang="en-US" sz="3500" b="1" dirty="0" smtClean="0"/>
              <a:t>risk</a:t>
            </a:r>
            <a:r>
              <a:rPr lang="en-US" sz="3500" dirty="0" smtClean="0"/>
              <a:t> level (≤ 0.50) of over-fishing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32004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2800" y="3657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45%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2400" y="39624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2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3400"/>
            <a:ext cx="89154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west coast approach for risk and precaution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464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3500" dirty="0" smtClean="0"/>
              <a:t>Apply precaution based on the </a:t>
            </a:r>
            <a:r>
              <a:rPr lang="en-US" sz="3500" b="1" dirty="0" smtClean="0"/>
              <a:t>uncertainty</a:t>
            </a:r>
            <a:r>
              <a:rPr lang="en-US" sz="3500" dirty="0" smtClean="0"/>
              <a:t> around current biomass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5562600"/>
            <a:ext cx="3200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Final year biomass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1762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west coast approach for risk and precaution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431"/>
            <a:ext cx="8229600" cy="50411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3000" dirty="0" smtClean="0"/>
              <a:t>Combining both </a:t>
            </a:r>
            <a:r>
              <a:rPr lang="en-US" sz="3000" b="1" dirty="0" smtClean="0"/>
              <a:t>risk</a:t>
            </a:r>
            <a:r>
              <a:rPr lang="en-US" sz="3000" dirty="0" smtClean="0"/>
              <a:t> and </a:t>
            </a:r>
            <a:r>
              <a:rPr lang="en-US" sz="3000" b="1" dirty="0" smtClean="0"/>
              <a:t>uncertainty (</a:t>
            </a:r>
            <a:r>
              <a:rPr lang="el-GR" sz="3000" b="1" dirty="0" smtClean="0"/>
              <a:t>σ</a:t>
            </a:r>
            <a:r>
              <a:rPr lang="en-US" sz="3000" b="1" dirty="0" smtClean="0"/>
              <a:t>)</a:t>
            </a:r>
            <a:r>
              <a:rPr lang="en-US" sz="3000" dirty="0" smtClean="0"/>
              <a:t> (termed “buffer”)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600" y="2895600"/>
            <a:ext cx="1676400" cy="3352800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61138" y="3048000"/>
            <a:ext cx="1676400" cy="32004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Risk = p(0.45)</a:t>
            </a:r>
          </a:p>
          <a:p>
            <a:pPr algn="ctr"/>
            <a:r>
              <a:rPr lang="en-US" dirty="0" smtClean="0"/>
              <a:t>σ = 0.36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0.96 * OFL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31676" y="3429000"/>
            <a:ext cx="1676400" cy="2819400"/>
          </a:xfrm>
          <a:prstGeom prst="rect">
            <a:avLst/>
          </a:prstGeom>
          <a:solidFill>
            <a:srgbClr val="00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 = </a:t>
            </a:r>
            <a:r>
              <a:rPr lang="en-US" dirty="0" smtClean="0"/>
              <a:t>p(0.40)</a:t>
            </a:r>
            <a:endParaRPr lang="en-US" dirty="0"/>
          </a:p>
          <a:p>
            <a:pPr algn="ctr"/>
            <a:r>
              <a:rPr lang="en-US" dirty="0"/>
              <a:t>σ = </a:t>
            </a:r>
            <a:r>
              <a:rPr lang="en-US" dirty="0" smtClean="0"/>
              <a:t>0.72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0.83*OFL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2214" y="3886200"/>
            <a:ext cx="1676400" cy="2362200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Risk </a:t>
            </a:r>
            <a:r>
              <a:rPr lang="en-US" dirty="0"/>
              <a:t>= </a:t>
            </a:r>
            <a:r>
              <a:rPr lang="en-US" dirty="0" smtClean="0"/>
              <a:t>p(0.40)</a:t>
            </a:r>
            <a:endParaRPr lang="en-US" dirty="0"/>
          </a:p>
          <a:p>
            <a:pPr algn="ctr"/>
            <a:r>
              <a:rPr lang="en-US" dirty="0"/>
              <a:t>σ = </a:t>
            </a:r>
            <a:r>
              <a:rPr lang="en-US" dirty="0" smtClean="0"/>
              <a:t>1.44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0.69*OFL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78724" y="2667000"/>
            <a:ext cx="158847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Category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19600" y="3048000"/>
            <a:ext cx="158847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Category 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31524" y="3505200"/>
            <a:ext cx="158847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Category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80739"/>
            <a:ext cx="6172200" cy="6081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ICES Tier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674513"/>
            <a:ext cx="3733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Category 1: TAC </a:t>
            </a:r>
            <a:r>
              <a:rPr lang="en-US" sz="2200" b="1" dirty="0">
                <a:solidFill>
                  <a:schemeClr val="tx2"/>
                </a:solidFill>
              </a:rPr>
              <a:t>= 1 * OFL</a:t>
            </a:r>
          </a:p>
        </p:txBody>
      </p:sp>
      <p:sp>
        <p:nvSpPr>
          <p:cNvPr id="8" name="Rectangle 7"/>
          <p:cNvSpPr/>
          <p:nvPr/>
        </p:nvSpPr>
        <p:spPr>
          <a:xfrm>
            <a:off x="2362200" y="5363924"/>
            <a:ext cx="44318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Category 3: TAC </a:t>
            </a:r>
            <a:r>
              <a:rPr lang="en-US" sz="2200" b="1" dirty="0">
                <a:solidFill>
                  <a:schemeClr val="tx2"/>
                </a:solidFill>
              </a:rPr>
              <a:t>= </a:t>
            </a:r>
            <a:r>
              <a:rPr lang="en-US" sz="2200" b="1" dirty="0" smtClean="0">
                <a:solidFill>
                  <a:schemeClr val="tx2"/>
                </a:solidFill>
              </a:rPr>
              <a:t>0.80 </a:t>
            </a:r>
            <a:r>
              <a:rPr lang="en-US" sz="2200" b="1" dirty="0">
                <a:solidFill>
                  <a:schemeClr val="tx2"/>
                </a:solidFill>
              </a:rPr>
              <a:t>* OFL</a:t>
            </a:r>
          </a:p>
        </p:txBody>
      </p:sp>
      <p:sp>
        <p:nvSpPr>
          <p:cNvPr id="9" name="Rectangle 8"/>
          <p:cNvSpPr/>
          <p:nvPr/>
        </p:nvSpPr>
        <p:spPr>
          <a:xfrm>
            <a:off x="3569176" y="5796356"/>
            <a:ext cx="48128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Category 4: TAC </a:t>
            </a:r>
            <a:r>
              <a:rPr lang="en-US" sz="2200" b="1" dirty="0">
                <a:solidFill>
                  <a:schemeClr val="tx2"/>
                </a:solidFill>
              </a:rPr>
              <a:t>= </a:t>
            </a:r>
            <a:r>
              <a:rPr lang="en-US" sz="2200" b="1" dirty="0" smtClean="0">
                <a:solidFill>
                  <a:schemeClr val="tx2"/>
                </a:solidFill>
              </a:rPr>
              <a:t>0.80 </a:t>
            </a:r>
            <a:r>
              <a:rPr lang="en-US" sz="2200" b="1" dirty="0">
                <a:solidFill>
                  <a:schemeClr val="tx2"/>
                </a:solidFill>
              </a:rPr>
              <a:t>* OFL</a:t>
            </a:r>
          </a:p>
        </p:txBody>
      </p:sp>
    </p:spTree>
    <p:extLst>
      <p:ext uri="{BB962C8B-B14F-4D97-AF65-F5344CB8AC3E}">
        <p14:creationId xmlns:p14="http://schemas.microsoft.com/office/powerpoint/2010/main" val="57281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Harvest Control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665" y="1447800"/>
            <a:ext cx="8229600" cy="4419600"/>
          </a:xfrm>
        </p:spPr>
        <p:txBody>
          <a:bodyPr>
            <a:normAutofit lnSpcReduction="10000"/>
          </a:bodyPr>
          <a:lstStyle/>
          <a:p>
            <a:pPr marL="0" lvl="1" indent="0" algn="ctr">
              <a:buNone/>
            </a:pPr>
            <a:r>
              <a:rPr lang="en-US" dirty="0" smtClean="0"/>
              <a:t>“…harvest control rules – rules which specify a </a:t>
            </a:r>
            <a:r>
              <a:rPr lang="en-US" u="sng" dirty="0" smtClean="0"/>
              <a:t>pre-agreed</a:t>
            </a:r>
            <a:r>
              <a:rPr lang="en-US" dirty="0" smtClean="0"/>
              <a:t> course of management actions depending on the status of the resource.”</a:t>
            </a:r>
          </a:p>
          <a:p>
            <a:pPr marL="0" lvl="1" indent="0" algn="r">
              <a:buNone/>
            </a:pPr>
            <a:r>
              <a:rPr lang="en-US" dirty="0" smtClean="0"/>
              <a:t>-Gabriel and Mace, 1999</a:t>
            </a:r>
          </a:p>
          <a:p>
            <a:pPr marL="0" lvl="1" indent="0" algn="r">
              <a:buNone/>
            </a:pPr>
            <a:endParaRPr lang="en-US" dirty="0"/>
          </a:p>
          <a:p>
            <a:pPr marL="457200" lvl="1" indent="-457200"/>
            <a:r>
              <a:rPr lang="en-US" dirty="0" smtClean="0"/>
              <a:t>Can be applied to maintain stock at or near target biomass, included added precaution, or be used to incorporate stability.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1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Alternative uncertainty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900" dirty="0" err="1" smtClean="0"/>
              <a:t>Dichmont</a:t>
            </a:r>
            <a:r>
              <a:rPr lang="en-US" sz="2900" dirty="0" smtClean="0"/>
              <a:t> </a:t>
            </a:r>
            <a:r>
              <a:rPr lang="en-US" sz="2900" i="1" dirty="0" smtClean="0"/>
              <a:t>et al</a:t>
            </a:r>
            <a:r>
              <a:rPr lang="en-US" sz="2900" dirty="0" smtClean="0"/>
              <a:t>. 2016. Is risk consistent across tier-based harvest control rule management systems? A comparison of four case-studies. Fish and Fisheries. 17: 731-747</a:t>
            </a:r>
          </a:p>
          <a:p>
            <a:pPr algn="just"/>
            <a:endParaRPr lang="en-US" sz="2900" dirty="0"/>
          </a:p>
          <a:p>
            <a:pPr marL="0" indent="0" algn="ctr">
              <a:buNone/>
            </a:pPr>
            <a:r>
              <a:rPr lang="en-US" dirty="0" smtClean="0"/>
              <a:t>“Our </a:t>
            </a:r>
            <a:r>
              <a:rPr lang="en-US" dirty="0"/>
              <a:t>review reveals that best practice is not to define tiers simply on data availability, but also on what the assessments based on those data are capable of </a:t>
            </a:r>
            <a:r>
              <a:rPr lang="en-US" dirty="0" smtClean="0"/>
              <a:t>estimating”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44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Evaluating harvest control rules for data-limited to data-poor fisheries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0411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Alternative metrics to estimated stock status for the application and development of HCRs:</a:t>
            </a:r>
          </a:p>
          <a:p>
            <a:pPr lvl="1"/>
            <a:r>
              <a:rPr lang="en-US" dirty="0" smtClean="0"/>
              <a:t>Changes in CPUE data </a:t>
            </a:r>
          </a:p>
          <a:p>
            <a:pPr lvl="2"/>
            <a:r>
              <a:rPr lang="en-US" sz="2400" dirty="0" smtClean="0"/>
              <a:t>Little </a:t>
            </a:r>
            <a:r>
              <a:rPr lang="en-US" sz="2400" i="1" dirty="0" smtClean="0"/>
              <a:t>et al</a:t>
            </a:r>
            <a:r>
              <a:rPr lang="en-US" sz="2400" dirty="0" smtClean="0"/>
              <a:t>. 2011. ICES 68: 1699-1705 </a:t>
            </a:r>
          </a:p>
          <a:p>
            <a:pPr lvl="1"/>
            <a:r>
              <a:rPr lang="en-US" dirty="0" smtClean="0"/>
              <a:t>Trends in indices </a:t>
            </a:r>
            <a:endParaRPr lang="en-US" dirty="0"/>
          </a:p>
          <a:p>
            <a:pPr lvl="2"/>
            <a:r>
              <a:rPr lang="en-US" sz="2400" dirty="0" err="1" smtClean="0"/>
              <a:t>Jardim</a:t>
            </a:r>
            <a:r>
              <a:rPr lang="en-US" sz="2400" dirty="0" smtClean="0"/>
              <a:t> </a:t>
            </a:r>
            <a:r>
              <a:rPr lang="en-US" sz="2400" i="1" dirty="0" smtClean="0"/>
              <a:t>et al. </a:t>
            </a:r>
            <a:r>
              <a:rPr lang="en-US" sz="2400" dirty="0" smtClean="0"/>
              <a:t>2015. Fisheries Research. 171: 12-19</a:t>
            </a:r>
          </a:p>
          <a:p>
            <a:pPr lvl="1"/>
            <a:r>
              <a:rPr lang="en-US" dirty="0" smtClean="0"/>
              <a:t>Changes in mean length </a:t>
            </a:r>
          </a:p>
          <a:p>
            <a:pPr lvl="2"/>
            <a:r>
              <a:rPr lang="en-US" sz="2400" dirty="0" err="1" smtClean="0"/>
              <a:t>Klaer</a:t>
            </a:r>
            <a:r>
              <a:rPr lang="en-US" sz="2400" dirty="0" smtClean="0"/>
              <a:t> </a:t>
            </a:r>
            <a:r>
              <a:rPr lang="en-US" sz="2400" i="1" dirty="0" smtClean="0"/>
              <a:t>et al</a:t>
            </a:r>
            <a:r>
              <a:rPr lang="en-US" sz="2400" dirty="0" smtClean="0"/>
              <a:t>. 2012. Fisheries Research. 134-136: 42-51</a:t>
            </a:r>
          </a:p>
          <a:p>
            <a:pPr lvl="2"/>
            <a:r>
              <a:rPr lang="en-US" sz="2400" dirty="0" err="1" smtClean="0"/>
              <a:t>Hordyk</a:t>
            </a:r>
            <a:r>
              <a:rPr lang="en-US" sz="2400" dirty="0" smtClean="0"/>
              <a:t> </a:t>
            </a:r>
            <a:r>
              <a:rPr lang="en-US" sz="2400" i="1" dirty="0" smtClean="0"/>
              <a:t>et al.</a:t>
            </a:r>
            <a:r>
              <a:rPr lang="en-US" sz="2400" dirty="0" smtClean="0"/>
              <a:t> 2015. Fisheries Research. 171: 20-32</a:t>
            </a:r>
            <a:endParaRPr lang="en-US" sz="2400" dirty="0"/>
          </a:p>
          <a:p>
            <a:pPr lvl="2"/>
            <a:r>
              <a:rPr lang="en-US" sz="2400" dirty="0" err="1"/>
              <a:t>Jardim</a:t>
            </a:r>
            <a:r>
              <a:rPr lang="en-US" sz="2400" dirty="0"/>
              <a:t> </a:t>
            </a:r>
            <a:r>
              <a:rPr lang="en-US" sz="2400" i="1" dirty="0"/>
              <a:t>et al. </a:t>
            </a:r>
            <a:r>
              <a:rPr lang="en-US" sz="2400" dirty="0"/>
              <a:t>2015. Fisheries Research. 171</a:t>
            </a:r>
            <a:r>
              <a:rPr lang="en-US" sz="2400" dirty="0" smtClean="0"/>
              <a:t>: 12-19</a:t>
            </a:r>
            <a:endParaRPr lang="en-US" sz="2400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8229600" cy="676014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Management Strategy Evaluation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4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Strategy Evaluation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4493"/>
            <a:ext cx="8229600" cy="35171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The goals of MSE are to support informed selection of a management system by means of quantitative analysis, to make clear the </a:t>
            </a:r>
            <a:r>
              <a:rPr lang="en-US" u="sng" dirty="0"/>
              <a:t>trade-offs</a:t>
            </a:r>
            <a:r>
              <a:rPr lang="en-US" dirty="0"/>
              <a:t> among the management objectives for any given strategy, and to </a:t>
            </a:r>
            <a:r>
              <a:rPr lang="en-US" u="sng" dirty="0"/>
              <a:t>identify the requirements</a:t>
            </a:r>
            <a:r>
              <a:rPr lang="en-US" dirty="0"/>
              <a:t> for successful management</a:t>
            </a:r>
            <a:r>
              <a:rPr lang="en-US" dirty="0" smtClean="0"/>
              <a:t>.”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sz="2400" dirty="0" smtClean="0"/>
              <a:t>Sainsbury </a:t>
            </a:r>
            <a:r>
              <a:rPr lang="en-US" sz="2400" i="1" dirty="0" smtClean="0"/>
              <a:t>et al.</a:t>
            </a:r>
            <a:r>
              <a:rPr lang="en-US" sz="2400" dirty="0" smtClean="0"/>
              <a:t>, 2000. ICES. 57:731-741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MSE vs. Risk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MSE incorporates a feedback loop</a:t>
            </a:r>
          </a:p>
          <a:p>
            <a:pPr lvl="1"/>
            <a:r>
              <a:rPr lang="en-US" dirty="0" smtClean="0"/>
              <a:t>Accounts for management actions based upon perceived status of the stock</a:t>
            </a:r>
          </a:p>
          <a:p>
            <a:r>
              <a:rPr lang="en-US" dirty="0" smtClean="0"/>
              <a:t>Risk Assessment applies constant management actions into the future.</a:t>
            </a:r>
          </a:p>
          <a:p>
            <a:pPr lvl="1"/>
            <a:r>
              <a:rPr lang="en-US" dirty="0" smtClean="0"/>
              <a:t>Overestimates risk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3213"/>
            <a:ext cx="8229600" cy="54961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 smtClean="0"/>
              <a:t>Identify </a:t>
            </a:r>
            <a:r>
              <a:rPr lang="en-US" sz="2600" b="1" dirty="0" smtClean="0"/>
              <a:t>management objectives.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 smtClean="0"/>
              <a:t>Identify a broad range of </a:t>
            </a:r>
            <a:r>
              <a:rPr lang="en-US" sz="2600" b="1" dirty="0" smtClean="0"/>
              <a:t>uncertainties</a:t>
            </a:r>
            <a:r>
              <a:rPr lang="en-US" sz="2600" dirty="0" smtClean="0"/>
              <a:t> (e.g. biology, environment, management system).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 smtClean="0"/>
              <a:t>Define </a:t>
            </a:r>
            <a:r>
              <a:rPr lang="en-US" sz="2600" b="1" dirty="0" smtClean="0"/>
              <a:t>operating models</a:t>
            </a:r>
            <a:r>
              <a:rPr lang="en-US" sz="2600" dirty="0" smtClean="0"/>
              <a:t>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 smtClean="0"/>
              <a:t>Identify candidate </a:t>
            </a:r>
            <a:r>
              <a:rPr lang="en-US" sz="2600" b="1" dirty="0" smtClean="0"/>
              <a:t>management strategies</a:t>
            </a:r>
            <a:r>
              <a:rPr lang="en-US" sz="2600" dirty="0" smtClean="0"/>
              <a:t>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 smtClean="0"/>
              <a:t>Simulate the </a:t>
            </a:r>
            <a:r>
              <a:rPr lang="en-US" sz="2600" b="1" dirty="0" smtClean="0"/>
              <a:t>application</a:t>
            </a:r>
            <a:r>
              <a:rPr lang="en-US" sz="2600" dirty="0" smtClean="0"/>
              <a:t> of each strategy for each operating model.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 smtClean="0"/>
              <a:t>Summary and interpret outcomes using </a:t>
            </a:r>
            <a:r>
              <a:rPr lang="en-US" sz="2600" b="1" dirty="0" smtClean="0"/>
              <a:t>performance statistics</a:t>
            </a:r>
            <a:r>
              <a:rPr lang="en-US" sz="26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n-US" sz="2600" dirty="0" smtClean="0"/>
          </a:p>
          <a:p>
            <a:pPr marL="0" indent="0" algn="r">
              <a:spcAft>
                <a:spcPts val="600"/>
              </a:spcAft>
              <a:buNone/>
            </a:pPr>
            <a:r>
              <a:rPr lang="en-US" sz="2200" dirty="0" smtClean="0"/>
              <a:t>Adapted from Punt </a:t>
            </a:r>
            <a:r>
              <a:rPr lang="en-US" sz="2200" i="1" dirty="0" smtClean="0"/>
              <a:t>et al.</a:t>
            </a:r>
            <a:r>
              <a:rPr lang="en-US" sz="2200" dirty="0" smtClean="0"/>
              <a:t> 2014. Fish and Fisheries. 17: 303-334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0" y="1219200"/>
            <a:ext cx="20574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Observation Model</a:t>
            </a:r>
            <a:endParaRPr lang="en-US" sz="2200" dirty="0"/>
          </a:p>
        </p:txBody>
      </p:sp>
      <p:sp>
        <p:nvSpPr>
          <p:cNvPr id="8" name="Rectangle 7"/>
          <p:cNvSpPr/>
          <p:nvPr/>
        </p:nvSpPr>
        <p:spPr>
          <a:xfrm>
            <a:off x="6172200" y="27432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Estimation Method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5943600" y="4343400"/>
            <a:ext cx="25146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Apply Harvest Control Rule</a:t>
            </a:r>
            <a:endParaRPr lang="en-US" sz="2200" dirty="0"/>
          </a:p>
        </p:txBody>
      </p:sp>
      <p:sp>
        <p:nvSpPr>
          <p:cNvPr id="11" name="Oval 10"/>
          <p:cNvSpPr/>
          <p:nvPr/>
        </p:nvSpPr>
        <p:spPr>
          <a:xfrm>
            <a:off x="2590799" y="1447800"/>
            <a:ext cx="2285999" cy="16764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Operating Model</a:t>
            </a:r>
            <a:endParaRPr lang="en-US" sz="2200" dirty="0"/>
          </a:p>
        </p:txBody>
      </p:sp>
      <p:sp>
        <p:nvSpPr>
          <p:cNvPr id="12" name="Rounded Rectangle 11"/>
          <p:cNvSpPr/>
          <p:nvPr/>
        </p:nvSpPr>
        <p:spPr>
          <a:xfrm>
            <a:off x="2514600" y="3733800"/>
            <a:ext cx="2362200" cy="114300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Management Model</a:t>
            </a:r>
            <a:endParaRPr lang="en-US" sz="2200" dirty="0"/>
          </a:p>
        </p:txBody>
      </p:sp>
      <p:cxnSp>
        <p:nvCxnSpPr>
          <p:cNvPr id="14" name="Straight Arrow Connector 13"/>
          <p:cNvCxnSpPr>
            <a:stCxn id="11" idx="6"/>
            <a:endCxn id="7" idx="1"/>
          </p:cNvCxnSpPr>
          <p:nvPr/>
        </p:nvCxnSpPr>
        <p:spPr>
          <a:xfrm flipV="1">
            <a:off x="4876798" y="1676400"/>
            <a:ext cx="1219202" cy="6096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162800" y="2133600"/>
            <a:ext cx="0" cy="5334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162800" y="3657600"/>
            <a:ext cx="0" cy="5334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1"/>
          </p:cNvCxnSpPr>
          <p:nvPr/>
        </p:nvCxnSpPr>
        <p:spPr>
          <a:xfrm flipH="1" flipV="1">
            <a:off x="4876800" y="4267200"/>
            <a:ext cx="1066800" cy="5334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657600" y="3200400"/>
            <a:ext cx="0" cy="5334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614311" y="2302934"/>
            <a:ext cx="976489" cy="1128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200" y="1850648"/>
            <a:ext cx="2286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Performance Statistics</a:t>
            </a:r>
            <a:endParaRPr lang="en-US" sz="2600" dirty="0"/>
          </a:p>
        </p:txBody>
      </p:sp>
      <p:sp>
        <p:nvSpPr>
          <p:cNvPr id="36" name="Rectangle 35"/>
          <p:cNvSpPr/>
          <p:nvPr/>
        </p:nvSpPr>
        <p:spPr>
          <a:xfrm>
            <a:off x="419100" y="5029200"/>
            <a:ext cx="4762500" cy="1163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Repeat many times, and summarize performance of alternative actions against objectives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71600" y="997055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Simulates the ‘true’ population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5715000" y="5334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Sample ‘true’ population with observation error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0" y="3048000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Implements management decisions that feeds back into the population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077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76014"/>
          </a:xfrm>
        </p:spPr>
        <p:txBody>
          <a:bodyPr/>
          <a:lstStyle/>
          <a:p>
            <a:r>
              <a:rPr lang="en-US" dirty="0" smtClean="0"/>
              <a:t>Data-limited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0" y="1219200"/>
            <a:ext cx="20574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Observation Model</a:t>
            </a:r>
            <a:endParaRPr lang="en-US" sz="2200" dirty="0"/>
          </a:p>
        </p:txBody>
      </p:sp>
      <p:sp>
        <p:nvSpPr>
          <p:cNvPr id="8" name="Rectangle 7"/>
          <p:cNvSpPr/>
          <p:nvPr/>
        </p:nvSpPr>
        <p:spPr>
          <a:xfrm>
            <a:off x="5257800" y="2743200"/>
            <a:ext cx="3733800" cy="99060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Estimation Method:</a:t>
            </a:r>
          </a:p>
          <a:p>
            <a:pPr algn="ctr"/>
            <a:r>
              <a:rPr lang="en-US" sz="2200" dirty="0" smtClean="0"/>
              <a:t>Average Catch over CPUE stability period 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5257800" y="4343400"/>
            <a:ext cx="3733800" cy="155448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Harvest Control Rule: Catch adjusted based on recent average CPUE relative to target and limit</a:t>
            </a:r>
            <a:endParaRPr lang="en-US" sz="2200" dirty="0"/>
          </a:p>
        </p:txBody>
      </p:sp>
      <p:sp>
        <p:nvSpPr>
          <p:cNvPr id="11" name="Oval 10"/>
          <p:cNvSpPr/>
          <p:nvPr/>
        </p:nvSpPr>
        <p:spPr>
          <a:xfrm>
            <a:off x="2590799" y="1447800"/>
            <a:ext cx="2285999" cy="16764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Operating Model</a:t>
            </a:r>
            <a:endParaRPr lang="en-US" sz="2200" dirty="0"/>
          </a:p>
        </p:txBody>
      </p:sp>
      <p:sp>
        <p:nvSpPr>
          <p:cNvPr id="12" name="Rounded Rectangle 11"/>
          <p:cNvSpPr/>
          <p:nvPr/>
        </p:nvSpPr>
        <p:spPr>
          <a:xfrm>
            <a:off x="2514600" y="3733800"/>
            <a:ext cx="2362200" cy="114300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Management Model</a:t>
            </a:r>
            <a:endParaRPr lang="en-US" sz="2200" dirty="0"/>
          </a:p>
        </p:txBody>
      </p:sp>
      <p:cxnSp>
        <p:nvCxnSpPr>
          <p:cNvPr id="14" name="Straight Arrow Connector 13"/>
          <p:cNvCxnSpPr>
            <a:stCxn id="11" idx="6"/>
            <a:endCxn id="7" idx="1"/>
          </p:cNvCxnSpPr>
          <p:nvPr/>
        </p:nvCxnSpPr>
        <p:spPr>
          <a:xfrm flipV="1">
            <a:off x="4876798" y="1676400"/>
            <a:ext cx="1219202" cy="6096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162800" y="2133600"/>
            <a:ext cx="0" cy="5334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162800" y="3886200"/>
            <a:ext cx="0" cy="3048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876800" y="4267200"/>
            <a:ext cx="381000" cy="3810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657600" y="3200400"/>
            <a:ext cx="0" cy="5334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614311" y="2302934"/>
            <a:ext cx="976489" cy="1128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200" y="1850648"/>
            <a:ext cx="2286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Performance Statistics</a:t>
            </a:r>
            <a:endParaRPr lang="en-US" sz="2600" dirty="0"/>
          </a:p>
        </p:txBody>
      </p:sp>
      <p:sp>
        <p:nvSpPr>
          <p:cNvPr id="36" name="Rectangle 35"/>
          <p:cNvSpPr/>
          <p:nvPr/>
        </p:nvSpPr>
        <p:spPr>
          <a:xfrm>
            <a:off x="419100" y="5029200"/>
            <a:ext cx="4762500" cy="1163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Repeat many times, and summarize performance of alternative actions against objectives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71600" y="997055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Simulates the ‘true’ population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5715000" y="5334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Sample ‘true’ population with observation error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0" y="3048000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Implements management decisions that feeds back into the population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562600" y="59436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Little </a:t>
            </a:r>
            <a:r>
              <a:rPr lang="en-US" i="1" dirty="0" smtClean="0"/>
              <a:t>et al</a:t>
            </a:r>
            <a:r>
              <a:rPr lang="en-US" dirty="0" smtClean="0"/>
              <a:t>.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a MSE – management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613"/>
            <a:ext cx="8229600" cy="5147787"/>
          </a:xfrm>
        </p:spPr>
        <p:txBody>
          <a:bodyPr>
            <a:normAutofit/>
          </a:bodyPr>
          <a:lstStyle/>
          <a:p>
            <a:r>
              <a:rPr lang="en-US" dirty="0" smtClean="0"/>
              <a:t>The development of an MSE should involve decision-makers and stakeholders</a:t>
            </a:r>
          </a:p>
          <a:p>
            <a:pPr lvl="1"/>
            <a:r>
              <a:rPr lang="en-US" dirty="0" smtClean="0"/>
              <a:t>What are the main sources of uncertainty?</a:t>
            </a:r>
          </a:p>
          <a:p>
            <a:pPr lvl="1"/>
            <a:r>
              <a:rPr lang="en-US" dirty="0" smtClean="0"/>
              <a:t>What are the objectives of management?</a:t>
            </a:r>
          </a:p>
          <a:p>
            <a:pPr lvl="1"/>
            <a:r>
              <a:rPr lang="en-US" dirty="0" smtClean="0"/>
              <a:t>Alternative management measures?</a:t>
            </a:r>
          </a:p>
          <a:p>
            <a:pPr lvl="1"/>
            <a:r>
              <a:rPr lang="en-US" dirty="0" smtClean="0"/>
              <a:t>How to evaluate performance?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urved Right Arrow 4"/>
          <p:cNvSpPr/>
          <p:nvPr/>
        </p:nvSpPr>
        <p:spPr>
          <a:xfrm flipV="1">
            <a:off x="304800" y="2636520"/>
            <a:ext cx="914400" cy="31242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80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uncertainty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041107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Process uncertainty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Trends in biological </a:t>
            </a:r>
            <a:r>
              <a:rPr lang="en-US" dirty="0" smtClean="0"/>
              <a:t>processes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Trends or changes in selectivity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Parameter uncertainty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Estimated or fixed </a:t>
            </a:r>
            <a:r>
              <a:rPr lang="en-US" dirty="0" smtClean="0"/>
              <a:t>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Model uncertainty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Stock-recruit relationship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</a:t>
            </a:r>
            <a:r>
              <a:rPr lang="en-US" dirty="0" smtClean="0"/>
              <a:t>electivity shape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Errors when conducting assessments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Estimation error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Outcome/Implementation uncertainty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TAC removal, under, 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Management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91199" y="1828800"/>
            <a:ext cx="1981201" cy="792168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Monitoring</a:t>
            </a:r>
            <a:endParaRPr lang="en-US" sz="2200" dirty="0"/>
          </a:p>
        </p:txBody>
      </p:sp>
      <p:sp>
        <p:nvSpPr>
          <p:cNvPr id="7" name="Rectangle 6"/>
          <p:cNvSpPr/>
          <p:nvPr/>
        </p:nvSpPr>
        <p:spPr>
          <a:xfrm>
            <a:off x="5334000" y="3001968"/>
            <a:ext cx="2971800" cy="73183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Assessment/ Empirical Measure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1200" y="4191000"/>
            <a:ext cx="1981200" cy="762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Harvest </a:t>
            </a:r>
            <a:r>
              <a:rPr lang="en-US" sz="2200" dirty="0"/>
              <a:t>C</a:t>
            </a:r>
            <a:r>
              <a:rPr lang="en-US" sz="2200" dirty="0" smtClean="0"/>
              <a:t>ontrol Rule</a:t>
            </a:r>
          </a:p>
        </p:txBody>
      </p:sp>
      <p:sp>
        <p:nvSpPr>
          <p:cNvPr id="9" name="Oval 8"/>
          <p:cNvSpPr/>
          <p:nvPr/>
        </p:nvSpPr>
        <p:spPr>
          <a:xfrm>
            <a:off x="5181600" y="1219200"/>
            <a:ext cx="3276600" cy="4419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1447800"/>
            <a:ext cx="1524000" cy="609600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Catch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2285999" y="2090351"/>
            <a:ext cx="1524000" cy="609600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Fish Stock</a:t>
            </a:r>
            <a:endParaRPr lang="en-US" sz="2200" dirty="0"/>
          </a:p>
        </p:txBody>
      </p:sp>
      <p:sp>
        <p:nvSpPr>
          <p:cNvPr id="12" name="Rectangle 11"/>
          <p:cNvSpPr/>
          <p:nvPr/>
        </p:nvSpPr>
        <p:spPr>
          <a:xfrm>
            <a:off x="609600" y="3124200"/>
            <a:ext cx="1524000" cy="609600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Fishery</a:t>
            </a:r>
            <a:endParaRPr lang="en-US" sz="2200" dirty="0"/>
          </a:p>
        </p:txBody>
      </p:sp>
      <p:sp>
        <p:nvSpPr>
          <p:cNvPr id="13" name="Rectangle 12"/>
          <p:cNvSpPr/>
          <p:nvPr/>
        </p:nvSpPr>
        <p:spPr>
          <a:xfrm>
            <a:off x="914400" y="4267200"/>
            <a:ext cx="2667000" cy="1156280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Management Response</a:t>
            </a:r>
            <a:endParaRPr lang="en-US" sz="2200" dirty="0"/>
          </a:p>
        </p:txBody>
      </p:sp>
      <p:cxnSp>
        <p:nvCxnSpPr>
          <p:cNvPr id="15" name="Straight Arrow Connector 14"/>
          <p:cNvCxnSpPr>
            <a:stCxn id="6" idx="2"/>
          </p:cNvCxnSpPr>
          <p:nvPr/>
        </p:nvCxnSpPr>
        <p:spPr>
          <a:xfrm>
            <a:off x="6781800" y="2620968"/>
            <a:ext cx="0" cy="38100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81800" y="3733800"/>
            <a:ext cx="4119" cy="427032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17441" y="4572000"/>
            <a:ext cx="2169639" cy="1720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832653" y="2379088"/>
            <a:ext cx="1954427" cy="1606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47800" y="3773292"/>
            <a:ext cx="0" cy="493908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449859" y="2782048"/>
            <a:ext cx="1408671" cy="3331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0"/>
          </p:cNvCxnSpPr>
          <p:nvPr/>
        </p:nvCxnSpPr>
        <p:spPr>
          <a:xfrm flipH="1" flipV="1">
            <a:off x="2053797" y="1815779"/>
            <a:ext cx="994202" cy="274572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200" y="5955268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Dowling et al. 2015 Fisheries Research 171: 130-140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2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Common sources of uncertainty examined by 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Productivity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Non-stationarity in life history parameters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Data-related issues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Errors in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Data availability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Other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Spatial and stock structure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Time-varying selectivity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Conducting an MSE with </a:t>
            </a:r>
            <a:r>
              <a:rPr lang="en-US" dirty="0" err="1" smtClean="0"/>
              <a:t>DLMTool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Flexible MSE model</a:t>
            </a:r>
          </a:p>
          <a:p>
            <a:r>
              <a:rPr lang="en-US" dirty="0" smtClean="0"/>
              <a:t>Built in examples</a:t>
            </a:r>
          </a:p>
          <a:p>
            <a:pPr lvl="1"/>
            <a:r>
              <a:rPr lang="en-US" dirty="0" smtClean="0"/>
              <a:t>Modification needed to tailor to a specific situation</a:t>
            </a:r>
          </a:p>
          <a:p>
            <a:r>
              <a:rPr lang="en-US" dirty="0" smtClean="0"/>
              <a:t>Quickly evaluate a suite of empirical estimators</a:t>
            </a:r>
          </a:p>
          <a:p>
            <a:pPr lvl="1"/>
            <a:r>
              <a:rPr lang="en-US" dirty="0" smtClean="0"/>
              <a:t>Can we rule out approaches for deeper evaluation?</a:t>
            </a:r>
          </a:p>
          <a:p>
            <a:r>
              <a:rPr lang="en-US" dirty="0" smtClean="0"/>
              <a:t>Basic diagnostic plots provided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DLMTool</a:t>
            </a:r>
            <a:r>
              <a:rPr lang="en-US" dirty="0" smtClean="0"/>
              <a:t> Operating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Age-structured model </a:t>
            </a:r>
          </a:p>
          <a:p>
            <a:pPr lvl="1"/>
            <a:r>
              <a:rPr lang="en-US" dirty="0" smtClean="0"/>
              <a:t>Length based maturity and selectivity	</a:t>
            </a:r>
          </a:p>
          <a:p>
            <a:r>
              <a:rPr lang="en-US" dirty="0" smtClean="0"/>
              <a:t>Process error and auto-correlation in process error</a:t>
            </a:r>
          </a:p>
          <a:p>
            <a:pPr lvl="1"/>
            <a:r>
              <a:rPr lang="en-US" dirty="0" smtClean="0"/>
              <a:t>Also, allows for non-stationarity in parameters over-time</a:t>
            </a:r>
          </a:p>
          <a:p>
            <a:r>
              <a:rPr lang="en-US" dirty="0" smtClean="0"/>
              <a:t>Recruitment</a:t>
            </a:r>
          </a:p>
          <a:p>
            <a:pPr lvl="1"/>
            <a:r>
              <a:rPr lang="en-US" dirty="0" smtClean="0"/>
              <a:t>Options for </a:t>
            </a:r>
            <a:r>
              <a:rPr lang="en-US" dirty="0" err="1" smtClean="0"/>
              <a:t>Beverton</a:t>
            </a:r>
            <a:r>
              <a:rPr lang="en-US" dirty="0" smtClean="0"/>
              <a:t>-Holt or Ricker SRR</a:t>
            </a:r>
          </a:p>
          <a:p>
            <a:pPr lvl="1"/>
            <a:r>
              <a:rPr lang="en-US" dirty="0" smtClean="0"/>
              <a:t>Annual recruitment</a:t>
            </a:r>
          </a:p>
          <a:p>
            <a:pPr lvl="1"/>
            <a:r>
              <a:rPr lang="en-US" dirty="0" smtClean="0"/>
              <a:t>Option for cyclic variability</a:t>
            </a:r>
          </a:p>
          <a:p>
            <a:r>
              <a:rPr lang="en-US" dirty="0" smtClean="0"/>
              <a:t>Annual time-step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DLMTool</a:t>
            </a:r>
            <a:r>
              <a:rPr lang="en-US" dirty="0" smtClean="0"/>
              <a:t> MSE sub-models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050507"/>
          </a:xfrm>
        </p:spPr>
        <p:txBody>
          <a:bodyPr>
            <a:normAutofit/>
          </a:bodyPr>
          <a:lstStyle/>
          <a:p>
            <a:r>
              <a:rPr lang="en-US" dirty="0" smtClean="0"/>
              <a:t>Population dynamics</a:t>
            </a:r>
          </a:p>
          <a:p>
            <a:pPr lvl="1"/>
            <a:r>
              <a:rPr lang="en-US" dirty="0" smtClean="0"/>
              <a:t>Growth, recruitment, natural mortality</a:t>
            </a:r>
          </a:p>
          <a:p>
            <a:r>
              <a:rPr lang="en-US" dirty="0" smtClean="0"/>
              <a:t>Fishery</a:t>
            </a:r>
          </a:p>
          <a:p>
            <a:pPr lvl="1"/>
            <a:r>
              <a:rPr lang="en-US" dirty="0" smtClean="0"/>
              <a:t>Selectivity, historical effort</a:t>
            </a:r>
          </a:p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Bias and precision of data sources and quality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486400"/>
            <a:ext cx="8305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6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sub-models are completely stochastic by default</a:t>
            </a:r>
          </a:p>
        </p:txBody>
      </p:sp>
    </p:spTree>
    <p:extLst>
      <p:ext uri="{BB962C8B-B14F-4D97-AF65-F5344CB8AC3E}">
        <p14:creationId xmlns:p14="http://schemas.microsoft.com/office/powerpoint/2010/main" val="226149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0"/>
            <a:ext cx="8229600" cy="2743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/>
              <a:t>DLMTool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Management Strategy Evaluation </a:t>
            </a:r>
            <a:br>
              <a:rPr lang="en-US" sz="4000" dirty="0" smtClean="0"/>
            </a:br>
            <a:r>
              <a:rPr lang="en-US" sz="4000" dirty="0" smtClean="0"/>
              <a:t>Sub-models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2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0"/>
            <a:ext cx="8229600" cy="2743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/>
              <a:t>DLMTool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4000" dirty="0" smtClean="0"/>
              <a:t>Management Strategy Evaluation </a:t>
            </a:r>
            <a:br>
              <a:rPr lang="en-US" sz="4000" dirty="0" smtClean="0"/>
            </a:br>
            <a:r>
              <a:rPr lang="en-US" sz="4000" dirty="0" smtClean="0"/>
              <a:t>Availability of methods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6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0411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686800" cy="6050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1722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IJTC 2014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943600" y="1447800"/>
            <a:ext cx="2743200" cy="381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Survey frequency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86400" y="3581400"/>
            <a:ext cx="3505200" cy="381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Time-varying fishery selectivity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3600" y="5105400"/>
            <a:ext cx="2743200" cy="6096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TAC floor</a:t>
            </a:r>
          </a:p>
          <a:p>
            <a:pPr algn="ctr"/>
            <a:r>
              <a:rPr lang="en-US" dirty="0" smtClean="0"/>
              <a:t>TAC ceiling</a:t>
            </a:r>
          </a:p>
        </p:txBody>
      </p:sp>
    </p:spTree>
    <p:extLst>
      <p:ext uri="{BB962C8B-B14F-4D97-AF65-F5344CB8AC3E}">
        <p14:creationId xmlns:p14="http://schemas.microsoft.com/office/powerpoint/2010/main" val="10048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period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How long should the management period be?</a:t>
            </a:r>
          </a:p>
          <a:p>
            <a:pPr lvl="1"/>
            <a:r>
              <a:rPr lang="en-US" dirty="0" smtClean="0"/>
              <a:t>History of the fishery</a:t>
            </a:r>
          </a:p>
          <a:p>
            <a:pPr lvl="1"/>
            <a:r>
              <a:rPr lang="en-US" dirty="0" smtClean="0"/>
              <a:t>Life-history of the species</a:t>
            </a:r>
          </a:p>
          <a:p>
            <a:pPr lvl="1"/>
            <a:r>
              <a:rPr lang="en-US" dirty="0" smtClean="0"/>
              <a:t>Anticipate length of estimation approach</a:t>
            </a:r>
          </a:p>
          <a:p>
            <a:r>
              <a:rPr lang="en-US" dirty="0" smtClean="0"/>
              <a:t>Range of years to conduct performance statistics</a:t>
            </a:r>
          </a:p>
          <a:p>
            <a:pPr lvl="1"/>
            <a:r>
              <a:rPr lang="en-US" dirty="0" smtClean="0"/>
              <a:t>Long-term vs. Short-term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22589"/>
            <a:ext cx="9079460" cy="5697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22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IJTC 2014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904"/>
            <a:ext cx="8267514" cy="5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1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14778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Should be developed with stakeholders and managers</a:t>
            </a:r>
          </a:p>
          <a:p>
            <a:r>
              <a:rPr lang="en-US" dirty="0" smtClean="0"/>
              <a:t>Allow for ease of interpretation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Probability of overfishing</a:t>
            </a:r>
            <a:endParaRPr lang="en-US" dirty="0"/>
          </a:p>
          <a:p>
            <a:pPr lvl="1"/>
            <a:r>
              <a:rPr lang="en-US" dirty="0" smtClean="0"/>
              <a:t>Probability of the stock falling below a stock size</a:t>
            </a:r>
          </a:p>
          <a:p>
            <a:pPr lvl="1"/>
            <a:r>
              <a:rPr lang="en-US" dirty="0" smtClean="0"/>
              <a:t>Probability of being within X% of the target biomass</a:t>
            </a:r>
          </a:p>
          <a:p>
            <a:pPr lvl="1"/>
            <a:r>
              <a:rPr lang="en-US" dirty="0" smtClean="0"/>
              <a:t>Average catch</a:t>
            </a:r>
          </a:p>
          <a:p>
            <a:pPr lvl="1"/>
            <a:r>
              <a:rPr lang="en-US" dirty="0" smtClean="0"/>
              <a:t>Average biomass </a:t>
            </a:r>
          </a:p>
          <a:p>
            <a:pPr lvl="1"/>
            <a:r>
              <a:rPr lang="en-US" dirty="0" smtClean="0"/>
              <a:t>Variability in catch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9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harvest control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0411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0" y="1676400"/>
            <a:ext cx="0" cy="388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86000" y="5562600"/>
            <a:ext cx="464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600451" y="3276600"/>
            <a:ext cx="1276349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876800" y="3276600"/>
            <a:ext cx="2057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24000" y="2057400"/>
            <a:ext cx="523220" cy="304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Catch or Effort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876800" y="2286000"/>
            <a:ext cx="0" cy="32766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1400" y="2286000"/>
            <a:ext cx="0" cy="32766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5400000">
            <a:off x="4234190" y="4615190"/>
            <a:ext cx="523220" cy="304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B/B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4548515" y="5244495"/>
            <a:ext cx="523220" cy="10477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5400000">
            <a:off x="3262640" y="5386060"/>
            <a:ext cx="523220" cy="7239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7010727" y="688657"/>
            <a:ext cx="523220" cy="11525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OFL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2512338" y="3350538"/>
            <a:ext cx="861774" cy="15811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Harvest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3807738" y="2078712"/>
            <a:ext cx="861774" cy="15811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Reduce </a:t>
            </a:r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Harvest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5400000">
            <a:off x="5824865" y="5373759"/>
            <a:ext cx="523220" cy="7239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2119640" y="5386060"/>
            <a:ext cx="523220" cy="7239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876800" y="1371600"/>
            <a:ext cx="2133600" cy="187452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5400000">
            <a:off x="7020253" y="2514927"/>
            <a:ext cx="523220" cy="11525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2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657600" y="3352800"/>
            <a:ext cx="1219200" cy="215396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4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DLMTool</a:t>
            </a:r>
            <a:r>
              <a:rPr lang="en-US" dirty="0" smtClean="0"/>
              <a:t> MSE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Allows for quick exploration of empirical methods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Omits stakeholder involvement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Can be difficult (e.g. time consuming) to tailor inputs to match a particular situation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Implementation of harvest control rules may be difficult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0"/>
            <a:ext cx="8229600" cy="2743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/>
              <a:t>DLMTool</a:t>
            </a:r>
            <a:r>
              <a:rPr lang="en-US" sz="4000" dirty="0" smtClean="0"/>
              <a:t> Management Strategy Evaluation tool: </a:t>
            </a:r>
            <a:br>
              <a:rPr lang="en-US" sz="4000" dirty="0" smtClean="0"/>
            </a:br>
            <a:r>
              <a:rPr lang="en-US" sz="4000" dirty="0" smtClean="0"/>
              <a:t>Conducting a MSE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57200"/>
            <a:ext cx="6477000" cy="5829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7601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DLMTool</a:t>
            </a:r>
            <a:r>
              <a:rPr lang="en-US" dirty="0" smtClean="0"/>
              <a:t> output visualization: tradeoffs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DLMTool</a:t>
            </a:r>
            <a:r>
              <a:rPr lang="en-US" dirty="0" smtClean="0"/>
              <a:t>: Kobe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80" y="990600"/>
            <a:ext cx="5949420" cy="5354478"/>
          </a:xfrm>
        </p:spPr>
      </p:pic>
    </p:spTree>
    <p:extLst>
      <p:ext uri="{BB962C8B-B14F-4D97-AF65-F5344CB8AC3E}">
        <p14:creationId xmlns:p14="http://schemas.microsoft.com/office/powerpoint/2010/main" val="364026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DLMTool</a:t>
            </a:r>
            <a:r>
              <a:rPr lang="en-US" dirty="0" smtClean="0"/>
              <a:t>: projection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4" y="1000602"/>
            <a:ext cx="5830886" cy="5247798"/>
          </a:xfrm>
        </p:spPr>
      </p:pic>
    </p:spTree>
    <p:extLst>
      <p:ext uri="{BB962C8B-B14F-4D97-AF65-F5344CB8AC3E}">
        <p14:creationId xmlns:p14="http://schemas.microsoft.com/office/powerpoint/2010/main" val="2448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an operating model (OM)and 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possible base OM and MSE on developed software</a:t>
            </a:r>
          </a:p>
          <a:p>
            <a:pPr lvl="1"/>
            <a:r>
              <a:rPr lang="en-US" dirty="0" smtClean="0"/>
              <a:t>Pro – dynamics of OM and estimation model (EM) match</a:t>
            </a:r>
          </a:p>
          <a:p>
            <a:pPr lvl="1"/>
            <a:r>
              <a:rPr lang="en-US" dirty="0" smtClean="0"/>
              <a:t>Con</a:t>
            </a:r>
            <a:r>
              <a:rPr lang="en-US" dirty="0"/>
              <a:t> – </a:t>
            </a:r>
            <a:r>
              <a:rPr lang="en-US" dirty="0" smtClean="0"/>
              <a:t>dynamics </a:t>
            </a:r>
            <a:r>
              <a:rPr lang="en-US" dirty="0"/>
              <a:t>of OM and estimation model (EM) </a:t>
            </a:r>
            <a:r>
              <a:rPr lang="en-US" dirty="0" smtClean="0"/>
              <a:t>match</a:t>
            </a:r>
          </a:p>
          <a:p>
            <a:r>
              <a:rPr lang="en-US" dirty="0" smtClean="0"/>
              <a:t>Test with deterministic system dynamics </a:t>
            </a:r>
          </a:p>
          <a:p>
            <a:pPr lvl="1"/>
            <a:r>
              <a:rPr lang="en-US" dirty="0" smtClean="0"/>
              <a:t>Data generate without error</a:t>
            </a:r>
          </a:p>
          <a:p>
            <a:r>
              <a:rPr lang="en-US" dirty="0" smtClean="0"/>
              <a:t>Test with deterministic population  dynamics</a:t>
            </a:r>
          </a:p>
          <a:p>
            <a:r>
              <a:rPr lang="en-US" dirty="0"/>
              <a:t>Quickly evaluate proposed options</a:t>
            </a:r>
          </a:p>
          <a:p>
            <a:pPr lvl="1"/>
            <a:r>
              <a:rPr lang="en-US" dirty="0"/>
              <a:t>Can options be ruled out for further examination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8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0"/>
            <a:ext cx="8229600" cy="2743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/>
              <a:t>DLMTool</a:t>
            </a:r>
            <a:r>
              <a:rPr lang="en-US" sz="4000" dirty="0" smtClean="0"/>
              <a:t> Management Strategy Evaluation tool: </a:t>
            </a:r>
            <a:br>
              <a:rPr lang="en-US" sz="4000" dirty="0" smtClean="0"/>
            </a:br>
            <a:r>
              <a:rPr lang="en-US" sz="4000" dirty="0" smtClean="0"/>
              <a:t>Can we make it deterministic?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6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5" y="975360"/>
            <a:ext cx="5946245" cy="5351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Snapper deterministic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0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Snapper deterministic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990600"/>
            <a:ext cx="5878513" cy="5290662"/>
          </a:xfrm>
        </p:spPr>
      </p:pic>
    </p:spTree>
    <p:extLst>
      <p:ext uri="{BB962C8B-B14F-4D97-AF65-F5344CB8AC3E}">
        <p14:creationId xmlns:p14="http://schemas.microsoft.com/office/powerpoint/2010/main" val="306292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86"/>
            <a:ext cx="8229600" cy="6760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Deterministic Snapper Example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914400"/>
            <a:ext cx="82677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Data-limited harvest control rules</a:t>
            </a:r>
            <a:br>
              <a:rPr lang="en-US" dirty="0" smtClean="0"/>
            </a:br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209256"/>
          </a:xfrm>
        </p:spPr>
        <p:txBody>
          <a:bodyPr/>
          <a:lstStyle/>
          <a:p>
            <a:r>
              <a:rPr lang="en-US" dirty="0" smtClean="0"/>
              <a:t>Catch multiplier based on indicator</a:t>
            </a:r>
          </a:p>
          <a:p>
            <a:pPr lvl="1"/>
            <a:r>
              <a:rPr lang="en-US" dirty="0" smtClean="0"/>
              <a:t>Index of abundance example termed HCR1: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95015" y="4127024"/>
                <a:ext cx="3272385" cy="1383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type m:val="lin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sub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  <m:e>
                              <m:f>
                                <m:fPr>
                                  <m:type m:val="lin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015" y="4127024"/>
                <a:ext cx="3272385" cy="13836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800600" y="59552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Jardim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2015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02953" y="2914782"/>
                <a:ext cx="26644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953" y="2914782"/>
                <a:ext cx="2664447" cy="590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1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0"/>
            <a:ext cx="8229600" cy="2743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/>
              <a:t>DLMTool</a:t>
            </a:r>
            <a:r>
              <a:rPr lang="en-US" sz="4000" dirty="0" smtClean="0"/>
              <a:t> Management Strategy Evaluation tool: </a:t>
            </a:r>
            <a:br>
              <a:rPr lang="en-US" sz="4000" dirty="0" smtClean="0"/>
            </a:br>
            <a:r>
              <a:rPr lang="en-US" sz="4000" dirty="0" smtClean="0"/>
              <a:t>Downloading output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5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DLMTool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the MSE output</a:t>
            </a:r>
          </a:p>
          <a:p>
            <a:r>
              <a:rPr lang="en-US" dirty="0" smtClean="0"/>
              <a:t>Drag and drop file into R GUI or use load command in </a:t>
            </a:r>
            <a:r>
              <a:rPr lang="en-US" dirty="0" err="1" smtClean="0"/>
              <a:t>Rtools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sz="2400" dirty="0" smtClean="0">
                <a:latin typeface="Courier"/>
              </a:rPr>
              <a:t>load(“C:/file_location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 smtClean="0">
                <a:latin typeface="Courier"/>
              </a:rPr>
              <a:t>/</a:t>
            </a:r>
            <a:r>
              <a:rPr lang="en-US" sz="2400" dirty="0" err="1" smtClean="0">
                <a:latin typeface="Courier"/>
              </a:rPr>
              <a:t>file_name.DMP</a:t>
            </a:r>
            <a:r>
              <a:rPr lang="en-US" sz="2400" dirty="0" smtClean="0">
                <a:latin typeface="Courier"/>
              </a:rPr>
              <a:t>”)</a:t>
            </a:r>
            <a:endParaRPr lang="en-US" dirty="0" smtClean="0"/>
          </a:p>
          <a:p>
            <a:r>
              <a:rPr lang="en-US" dirty="0" smtClean="0"/>
              <a:t>S4 Object</a:t>
            </a:r>
          </a:p>
          <a:p>
            <a:r>
              <a:rPr lang="en-US" dirty="0" smtClean="0"/>
              <a:t>See what items are apart of the object</a:t>
            </a:r>
          </a:p>
          <a:p>
            <a:pPr marL="457200" lvl="1" indent="0">
              <a:buNone/>
            </a:pPr>
            <a:r>
              <a:rPr lang="en-US" dirty="0" err="1" smtClean="0"/>
              <a:t>slotNames</a:t>
            </a:r>
            <a:r>
              <a:rPr lang="en-US" dirty="0" smtClean="0"/>
              <a:t>(</a:t>
            </a:r>
            <a:r>
              <a:rPr lang="en-US" dirty="0" err="1" smtClean="0"/>
              <a:t>MSEout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MSEout</a:t>
            </a:r>
            <a:r>
              <a:rPr lang="en-US" dirty="0" smtClean="0"/>
              <a:t>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7293"/>
            <a:ext cx="8382000" cy="57269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# Name - species and configuration</a:t>
            </a:r>
          </a:p>
          <a:p>
            <a:r>
              <a:rPr lang="en-US" dirty="0"/>
              <a:t># </a:t>
            </a:r>
            <a:r>
              <a:rPr lang="en-US" dirty="0" err="1"/>
              <a:t>nyears</a:t>
            </a:r>
            <a:r>
              <a:rPr lang="en-US" dirty="0"/>
              <a:t> - historical years</a:t>
            </a:r>
          </a:p>
          <a:p>
            <a:r>
              <a:rPr lang="en-US" dirty="0"/>
              <a:t># </a:t>
            </a:r>
            <a:r>
              <a:rPr lang="en-US" dirty="0" err="1"/>
              <a:t>proyears</a:t>
            </a:r>
            <a:r>
              <a:rPr lang="en-US" dirty="0"/>
              <a:t> - projection years</a:t>
            </a:r>
          </a:p>
          <a:p>
            <a:r>
              <a:rPr lang="en-US" dirty="0"/>
              <a:t># </a:t>
            </a:r>
            <a:r>
              <a:rPr lang="en-US" dirty="0" err="1"/>
              <a:t>nMPs</a:t>
            </a:r>
            <a:r>
              <a:rPr lang="en-US" dirty="0"/>
              <a:t> - number of management procedures</a:t>
            </a:r>
          </a:p>
          <a:p>
            <a:r>
              <a:rPr lang="en-US" dirty="0"/>
              <a:t># MPs - names of the </a:t>
            </a:r>
            <a:r>
              <a:rPr lang="en-US" dirty="0" smtClean="0"/>
              <a:t>management </a:t>
            </a:r>
            <a:r>
              <a:rPr lang="en-US" dirty="0"/>
              <a:t>procedures</a:t>
            </a:r>
          </a:p>
          <a:p>
            <a:r>
              <a:rPr lang="en-US" dirty="0"/>
              <a:t># </a:t>
            </a:r>
            <a:r>
              <a:rPr lang="en-US" dirty="0" err="1"/>
              <a:t>nsim</a:t>
            </a:r>
            <a:r>
              <a:rPr lang="en-US" dirty="0"/>
              <a:t> - number of </a:t>
            </a:r>
            <a:r>
              <a:rPr lang="en-US" dirty="0" smtClean="0"/>
              <a:t>simulations</a:t>
            </a:r>
            <a:endParaRPr lang="en-US" dirty="0"/>
          </a:p>
          <a:p>
            <a:r>
              <a:rPr lang="en-US" dirty="0"/>
              <a:t># OM - operating model values</a:t>
            </a:r>
          </a:p>
          <a:p>
            <a:r>
              <a:rPr lang="en-US" dirty="0"/>
              <a:t># </a:t>
            </a:r>
            <a:r>
              <a:rPr lang="en-US" dirty="0" err="1"/>
              <a:t>Obs</a:t>
            </a:r>
            <a:r>
              <a:rPr lang="en-US" dirty="0"/>
              <a:t> - observation model bias and samples</a:t>
            </a:r>
          </a:p>
          <a:p>
            <a:r>
              <a:rPr lang="en-US" dirty="0"/>
              <a:t># B_BMSY - ratio over the projection period</a:t>
            </a:r>
          </a:p>
          <a:p>
            <a:r>
              <a:rPr lang="en-US" dirty="0"/>
              <a:t># F_FMSY - ratio over the projection period</a:t>
            </a:r>
          </a:p>
          <a:p>
            <a:r>
              <a:rPr lang="en-US" dirty="0"/>
              <a:t># B - biomass over the projection period</a:t>
            </a:r>
          </a:p>
          <a:p>
            <a:r>
              <a:rPr lang="en-US" dirty="0"/>
              <a:t># FM - F value of the projection period </a:t>
            </a:r>
          </a:p>
          <a:p>
            <a:r>
              <a:rPr lang="en-US" dirty="0"/>
              <a:t># C - catches over the projection period</a:t>
            </a:r>
          </a:p>
          <a:p>
            <a:r>
              <a:rPr lang="en-US" dirty="0"/>
              <a:t># TAC - TAC over the projection period (can be the same as C)</a:t>
            </a:r>
          </a:p>
          <a:p>
            <a:r>
              <a:rPr lang="en-US" dirty="0"/>
              <a:t># </a:t>
            </a:r>
            <a:r>
              <a:rPr lang="en-US" dirty="0" err="1"/>
              <a:t>SSB_hist</a:t>
            </a:r>
            <a:r>
              <a:rPr lang="en-US" dirty="0"/>
              <a:t> - profiles over SSB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MSEout@OM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182804"/>
              </p:ext>
            </p:extLst>
          </p:nvPr>
        </p:nvGraphicFramePr>
        <p:xfrm>
          <a:off x="228600" y="1752600"/>
          <a:ext cx="8686800" cy="3809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377428179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46687400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6069593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2344251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73426316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34070659"/>
                    </a:ext>
                  </a:extLst>
                </a:gridCol>
              </a:tblGrid>
              <a:tr h="55947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MSEout@OM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3084816"/>
                  </a:ext>
                </a:extLst>
              </a:tr>
              <a:tr h="10126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RefY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Depletion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Courier" pitchFamily="49" charset="0"/>
                        </a:rPr>
                        <a:t>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BMSY_B0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FMSY_M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2738311"/>
                  </a:ext>
                </a:extLst>
              </a:tr>
              <a:tr h="559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76.43329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0.210911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0.457364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514.5066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0.302478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0.534818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2282565"/>
                  </a:ext>
                </a:extLst>
              </a:tr>
              <a:tr h="559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131.6664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0.151917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0.584144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1235.55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0.348741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0.45261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315970"/>
                  </a:ext>
                </a:extLst>
              </a:tr>
              <a:tr h="559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105.8954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0.174511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0.522902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803.1622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0.317026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0.533471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4548699"/>
                  </a:ext>
                </a:extLst>
              </a:tr>
              <a:tr h="559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152.9788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0.181957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0.48492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1037.043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Courier" pitchFamily="49" charset="0"/>
                        </a:rPr>
                        <a:t>0.256242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Courier" pitchFamily="49" charset="0"/>
                        </a:rPr>
                        <a:t>0.670251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2147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0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to recreate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 smtClean="0"/>
              <a:t>Check convergence</a:t>
            </a:r>
          </a:p>
          <a:p>
            <a:pPr lvl="1"/>
            <a:r>
              <a:rPr lang="en-US" sz="2800" dirty="0" err="1" smtClean="0">
                <a:latin typeface="Courier"/>
              </a:rPr>
              <a:t>CheckConverg</a:t>
            </a:r>
            <a:r>
              <a:rPr lang="en-US" sz="2800" dirty="0" smtClean="0">
                <a:latin typeface="Courier"/>
              </a:rPr>
              <a:t>(</a:t>
            </a:r>
            <a:r>
              <a:rPr lang="en-US" sz="2800" dirty="0" err="1" smtClean="0">
                <a:latin typeface="Courier"/>
              </a:rPr>
              <a:t>MSEout</a:t>
            </a:r>
            <a:r>
              <a:rPr lang="en-US" sz="2800" dirty="0" smtClean="0">
                <a:latin typeface="Courier"/>
              </a:rPr>
              <a:t>)</a:t>
            </a:r>
          </a:p>
          <a:p>
            <a:r>
              <a:rPr lang="en-US" sz="3300" dirty="0" smtClean="0"/>
              <a:t>Overfishing and relative target over time</a:t>
            </a:r>
          </a:p>
          <a:p>
            <a:pPr lvl="1"/>
            <a:r>
              <a:rPr lang="en-US" sz="2800" dirty="0" err="1">
                <a:latin typeface="Courier"/>
              </a:rPr>
              <a:t>Pplot</a:t>
            </a:r>
            <a:r>
              <a:rPr lang="en-US" sz="2800" dirty="0">
                <a:latin typeface="Courier"/>
              </a:rPr>
              <a:t>(</a:t>
            </a:r>
            <a:r>
              <a:rPr lang="en-US" sz="2800" dirty="0" err="1">
                <a:latin typeface="Courier"/>
              </a:rPr>
              <a:t>MSEout</a:t>
            </a:r>
            <a:r>
              <a:rPr lang="en-US" sz="2800" dirty="0">
                <a:latin typeface="Courier"/>
              </a:rPr>
              <a:t>)</a:t>
            </a:r>
          </a:p>
          <a:p>
            <a:r>
              <a:rPr lang="en-US" sz="3300" dirty="0" smtClean="0"/>
              <a:t>Kobe Plot</a:t>
            </a:r>
          </a:p>
          <a:p>
            <a:pPr lvl="1"/>
            <a:r>
              <a:rPr lang="en-US" sz="2800" dirty="0" err="1" smtClean="0">
                <a:latin typeface="Courier"/>
              </a:rPr>
              <a:t>Kplot</a:t>
            </a:r>
            <a:r>
              <a:rPr lang="en-US" sz="2800" dirty="0" smtClean="0">
                <a:latin typeface="Courier"/>
              </a:rPr>
              <a:t>(</a:t>
            </a:r>
            <a:r>
              <a:rPr lang="en-US" sz="2800" dirty="0" err="1" smtClean="0">
                <a:latin typeface="Courier"/>
              </a:rPr>
              <a:t>MSEout</a:t>
            </a:r>
            <a:r>
              <a:rPr lang="en-US" sz="2800" dirty="0" smtClean="0">
                <a:latin typeface="Courier"/>
              </a:rPr>
              <a:t>)</a:t>
            </a:r>
          </a:p>
          <a:p>
            <a:r>
              <a:rPr lang="en-US" sz="3300" dirty="0" smtClean="0"/>
              <a:t>Trade-offs plots</a:t>
            </a:r>
          </a:p>
          <a:p>
            <a:pPr lvl="1"/>
            <a:r>
              <a:rPr lang="en-US" sz="2800" dirty="0" smtClean="0">
                <a:latin typeface="Courier"/>
              </a:rPr>
              <a:t>Tplot2(</a:t>
            </a:r>
            <a:r>
              <a:rPr lang="en-US" sz="2800" dirty="0" err="1" smtClean="0">
                <a:latin typeface="Courier"/>
              </a:rPr>
              <a:t>MSEout</a:t>
            </a:r>
            <a:r>
              <a:rPr lang="en-US" sz="2800" dirty="0" smtClean="0">
                <a:latin typeface="Courier"/>
              </a:rPr>
              <a:t>)</a:t>
            </a:r>
          </a:p>
          <a:p>
            <a:pPr lvl="1"/>
            <a:r>
              <a:rPr lang="en-US" sz="2800" dirty="0" err="1" smtClean="0">
                <a:latin typeface="Courier"/>
              </a:rPr>
              <a:t>TradePlot</a:t>
            </a:r>
            <a:r>
              <a:rPr lang="en-US" sz="2800" dirty="0" smtClean="0">
                <a:latin typeface="Courier"/>
              </a:rPr>
              <a:t>(</a:t>
            </a:r>
            <a:r>
              <a:rPr lang="en-US" sz="2800" dirty="0" err="1" smtClean="0">
                <a:latin typeface="Courier"/>
              </a:rPr>
              <a:t>MSEout</a:t>
            </a:r>
            <a:r>
              <a:rPr lang="en-US" sz="2800" dirty="0" smtClean="0">
                <a:latin typeface="Courier"/>
              </a:rPr>
              <a:t>)</a:t>
            </a:r>
          </a:p>
          <a:p>
            <a:r>
              <a:rPr lang="en-US" sz="3300" dirty="0" smtClean="0"/>
              <a:t>Value of information plot</a:t>
            </a:r>
          </a:p>
          <a:p>
            <a:pPr lvl="1"/>
            <a:r>
              <a:rPr lang="en-US" sz="2800" dirty="0">
                <a:latin typeface="Courier"/>
              </a:rPr>
              <a:t>VOI(</a:t>
            </a:r>
            <a:r>
              <a:rPr lang="en-US" sz="2800" dirty="0" err="1">
                <a:latin typeface="Courier"/>
              </a:rPr>
              <a:t>MSEout</a:t>
            </a:r>
            <a:r>
              <a:rPr lang="en-US" sz="2800" dirty="0">
                <a:latin typeface="Courier"/>
              </a:rPr>
              <a:t>)</a:t>
            </a:r>
          </a:p>
          <a:p>
            <a:pPr lvl="1"/>
            <a:endParaRPr lang="en-US" sz="2800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behind the ‘shiny’ curtain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7293"/>
            <a:ext cx="88392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Courier"/>
              </a:rPr>
              <a:t>set.seed</a:t>
            </a:r>
            <a:r>
              <a:rPr lang="en-US" sz="2200" dirty="0">
                <a:latin typeface="Courier"/>
              </a:rPr>
              <a:t>(1)</a:t>
            </a:r>
          </a:p>
          <a:p>
            <a:pPr marL="0" indent="0">
              <a:buNone/>
            </a:pPr>
            <a:r>
              <a:rPr lang="en-US" sz="2200" dirty="0">
                <a:latin typeface="Courier"/>
              </a:rPr>
              <a:t># Example in the user manual for an operating model</a:t>
            </a:r>
          </a:p>
          <a:p>
            <a:pPr marL="0" indent="0">
              <a:buNone/>
            </a:pPr>
            <a:r>
              <a:rPr lang="en-US" sz="2200" dirty="0">
                <a:latin typeface="Courier"/>
              </a:rPr>
              <a:t>avail('Stock')</a:t>
            </a:r>
          </a:p>
          <a:p>
            <a:pPr marL="0" indent="0">
              <a:buNone/>
            </a:pPr>
            <a:r>
              <a:rPr lang="en-US" sz="2200" dirty="0">
                <a:latin typeface="Courier"/>
              </a:rPr>
              <a:t>OM &lt;- new('OM', </a:t>
            </a:r>
            <a:r>
              <a:rPr lang="en-US" sz="2200" dirty="0" err="1">
                <a:latin typeface="Courier"/>
              </a:rPr>
              <a:t>Blue_shark</a:t>
            </a:r>
            <a:r>
              <a:rPr lang="en-US" sz="2200" dirty="0">
                <a:latin typeface="Courier"/>
              </a:rPr>
              <a:t>, </a:t>
            </a:r>
            <a:r>
              <a:rPr lang="en-US" sz="2200" dirty="0" err="1">
                <a:latin typeface="Courier"/>
              </a:rPr>
              <a:t>Generic_fleet</a:t>
            </a:r>
            <a:r>
              <a:rPr lang="en-US" sz="2200" dirty="0">
                <a:latin typeface="Courier"/>
              </a:rPr>
              <a:t>, </a:t>
            </a:r>
            <a:r>
              <a:rPr lang="en-US" sz="2200" dirty="0" err="1">
                <a:latin typeface="Courier"/>
              </a:rPr>
              <a:t>Imprecise_Biased</a:t>
            </a:r>
            <a:r>
              <a:rPr lang="en-US" sz="2200" dirty="0"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urier"/>
              </a:rPr>
              <a:t>slotNames</a:t>
            </a:r>
            <a:r>
              <a:rPr lang="en-US" sz="2200" dirty="0">
                <a:latin typeface="Courier"/>
              </a:rPr>
              <a:t>(OM</a:t>
            </a:r>
            <a:r>
              <a:rPr lang="en-US" sz="2200" dirty="0" smtClean="0"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</a:rPr>
              <a:t># list the parameters in each </a:t>
            </a:r>
            <a:r>
              <a:rPr lang="en-US" sz="2200" dirty="0" err="1" smtClean="0">
                <a:latin typeface="Courier"/>
              </a:rPr>
              <a:t>submodel</a:t>
            </a:r>
            <a:endParaRPr lang="en-US" sz="2200" dirty="0">
              <a:latin typeface="Courier"/>
            </a:endParaRPr>
          </a:p>
          <a:p>
            <a:pPr marL="0" indent="0">
              <a:buNone/>
            </a:pPr>
            <a:r>
              <a:rPr lang="en-US" sz="2200" dirty="0" err="1" smtClean="0">
                <a:latin typeface="Courier"/>
              </a:rPr>
              <a:t>OM@Name</a:t>
            </a:r>
            <a:endParaRPr lang="en-US" sz="2200" dirty="0" smtClean="0">
              <a:latin typeface="Courier"/>
            </a:endParaRPr>
          </a:p>
          <a:p>
            <a:pPr marL="0" indent="0">
              <a:buNone/>
            </a:pPr>
            <a:r>
              <a:rPr lang="en-US" sz="2200" dirty="0">
                <a:latin typeface="Courier"/>
              </a:rPr>
              <a:t># get the </a:t>
            </a:r>
            <a:r>
              <a:rPr lang="en-US" sz="2200" dirty="0" err="1">
                <a:latin typeface="Courier"/>
              </a:rPr>
              <a:t>cran</a:t>
            </a:r>
            <a:r>
              <a:rPr lang="en-US" sz="2200" dirty="0">
                <a:latin typeface="Courier"/>
              </a:rPr>
              <a:t> help file for the OM </a:t>
            </a:r>
            <a:r>
              <a:rPr lang="en-US" sz="2200" dirty="0" smtClean="0">
                <a:latin typeface="Courier"/>
              </a:rPr>
              <a:t>class</a:t>
            </a:r>
            <a:endParaRPr lang="en-US" sz="2200" dirty="0">
              <a:latin typeface="Courier"/>
            </a:endParaRPr>
          </a:p>
          <a:p>
            <a:pPr marL="0" indent="0">
              <a:buNone/>
            </a:pPr>
            <a:r>
              <a:rPr lang="en-US" sz="2200" dirty="0" err="1" smtClean="0">
                <a:latin typeface="Courier"/>
              </a:rPr>
              <a:t>OM@nyears</a:t>
            </a:r>
            <a:endParaRPr lang="en-US" sz="2200" dirty="0">
              <a:latin typeface="Courier"/>
            </a:endParaRPr>
          </a:p>
          <a:p>
            <a:pPr marL="0" indent="0">
              <a:buNone/>
            </a:pPr>
            <a:r>
              <a:rPr lang="en-US" sz="2200" dirty="0" err="1" smtClean="0">
                <a:latin typeface="Courier"/>
              </a:rPr>
              <a:t>class?OM</a:t>
            </a:r>
            <a:r>
              <a:rPr lang="en-US" sz="2200" dirty="0" smtClean="0">
                <a:latin typeface="Courier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7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 behind the ‘shiny’ curtain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7293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Courier"/>
              </a:rPr>
              <a:t># the different assessment options </a:t>
            </a:r>
            <a:r>
              <a:rPr lang="en-US" sz="2200" dirty="0" smtClean="0">
                <a:latin typeface="Courier"/>
              </a:rPr>
              <a:t>available</a:t>
            </a:r>
            <a:endParaRPr lang="en-US" sz="2200" dirty="0">
              <a:latin typeface="Courier"/>
            </a:endParaRPr>
          </a:p>
          <a:p>
            <a:pPr marL="0" indent="0">
              <a:buNone/>
            </a:pPr>
            <a:r>
              <a:rPr lang="en-US" sz="2200" dirty="0">
                <a:latin typeface="Courier"/>
              </a:rPr>
              <a:t>avail('</a:t>
            </a:r>
            <a:r>
              <a:rPr lang="en-US" sz="2200" dirty="0" err="1">
                <a:latin typeface="Courier"/>
              </a:rPr>
              <a:t>DLM_output</a:t>
            </a:r>
            <a:r>
              <a:rPr lang="en-US" sz="2200" dirty="0">
                <a:latin typeface="Courier"/>
              </a:rPr>
              <a:t>') </a:t>
            </a:r>
          </a:p>
          <a:p>
            <a:pPr marL="0" indent="0">
              <a:buNone/>
            </a:pPr>
            <a:r>
              <a:rPr lang="en-US" sz="2200" dirty="0">
                <a:latin typeface="Courier"/>
              </a:rPr>
              <a:t>MPs &lt;- c("</a:t>
            </a:r>
            <a:r>
              <a:rPr lang="en-US" sz="2200" dirty="0" err="1">
                <a:latin typeface="Courier"/>
              </a:rPr>
              <a:t>Fratio</a:t>
            </a:r>
            <a:r>
              <a:rPr lang="en-US" sz="2200" dirty="0">
                <a:latin typeface="Courier"/>
              </a:rPr>
              <a:t>", "DCAC", "</a:t>
            </a:r>
            <a:r>
              <a:rPr lang="en-US" sz="2200" dirty="0" err="1">
                <a:latin typeface="Courier"/>
              </a:rPr>
              <a:t>Fdem</a:t>
            </a:r>
            <a:r>
              <a:rPr lang="en-US" sz="2200" dirty="0">
                <a:latin typeface="Courier"/>
              </a:rPr>
              <a:t>", "DD")    </a:t>
            </a:r>
          </a:p>
          <a:p>
            <a:pPr marL="0" indent="0">
              <a:buNone/>
            </a:pPr>
            <a:r>
              <a:rPr lang="en-US" sz="2200" dirty="0">
                <a:latin typeface="Courier"/>
              </a:rPr>
              <a:t># select alternative assessment methods to </a:t>
            </a:r>
            <a:r>
              <a:rPr lang="en-US" sz="2200" dirty="0" smtClean="0">
                <a:latin typeface="Courier"/>
              </a:rPr>
              <a:t>evaluate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</a:rPr>
              <a:t># get the </a:t>
            </a:r>
            <a:r>
              <a:rPr lang="en-US" sz="2200" dirty="0" err="1">
                <a:latin typeface="Courier"/>
              </a:rPr>
              <a:t>cran</a:t>
            </a:r>
            <a:r>
              <a:rPr lang="en-US" sz="2200" dirty="0">
                <a:latin typeface="Courier"/>
              </a:rPr>
              <a:t> help file for this assessment </a:t>
            </a:r>
            <a:r>
              <a:rPr lang="en-US" sz="2200" dirty="0" smtClean="0">
                <a:latin typeface="Courier"/>
              </a:rPr>
              <a:t>method</a:t>
            </a:r>
            <a:endParaRPr lang="en-US" sz="2200" dirty="0">
              <a:latin typeface="Courier"/>
            </a:endParaRPr>
          </a:p>
          <a:p>
            <a:pPr marL="0" indent="0">
              <a:buNone/>
            </a:pPr>
            <a:r>
              <a:rPr lang="en-US" sz="2200" dirty="0">
                <a:latin typeface="Courier"/>
              </a:rPr>
              <a:t>?</a:t>
            </a:r>
            <a:r>
              <a:rPr lang="en-US" sz="2200" dirty="0" err="1">
                <a:latin typeface="Courier"/>
              </a:rPr>
              <a:t>Fratio</a:t>
            </a:r>
            <a:r>
              <a:rPr lang="en-US" sz="2200" dirty="0">
                <a:latin typeface="Courier"/>
              </a:rPr>
              <a:t> </a:t>
            </a:r>
            <a:r>
              <a:rPr lang="en-US" sz="2200" dirty="0" err="1" smtClean="0">
                <a:latin typeface="Courier"/>
              </a:rPr>
              <a:t>Fratio</a:t>
            </a:r>
            <a:r>
              <a:rPr lang="en-US" sz="2200" dirty="0" smtClean="0">
                <a:latin typeface="Courier"/>
              </a:rPr>
              <a:t> </a:t>
            </a:r>
            <a:r>
              <a:rPr lang="en-US" sz="2200" dirty="0">
                <a:latin typeface="Courier"/>
              </a:rPr>
              <a:t># this will show the code for this method</a:t>
            </a:r>
          </a:p>
          <a:p>
            <a:pPr marL="0" indent="0">
              <a:buNone/>
            </a:pPr>
            <a:r>
              <a:rPr lang="en-US" sz="2200" dirty="0" err="1">
                <a:latin typeface="Courier"/>
              </a:rPr>
              <a:t>SnapMSE</a:t>
            </a:r>
            <a:r>
              <a:rPr lang="en-US" sz="2200" dirty="0">
                <a:latin typeface="Courier"/>
              </a:rPr>
              <a:t> &lt;- </a:t>
            </a:r>
            <a:r>
              <a:rPr lang="en-US" sz="2200" dirty="0" err="1">
                <a:latin typeface="Courier"/>
              </a:rPr>
              <a:t>runMSE</a:t>
            </a:r>
            <a:r>
              <a:rPr lang="en-US" sz="2200" dirty="0">
                <a:latin typeface="Courier"/>
              </a:rPr>
              <a:t>(OM, MPs, </a:t>
            </a:r>
            <a:r>
              <a:rPr lang="en-US" sz="2200" dirty="0" err="1">
                <a:latin typeface="Courier"/>
              </a:rPr>
              <a:t>nsim</a:t>
            </a:r>
            <a:r>
              <a:rPr lang="en-US" sz="2200" dirty="0">
                <a:latin typeface="Courier"/>
              </a:rPr>
              <a:t>=16, reps=1, </a:t>
            </a:r>
            <a:r>
              <a:rPr lang="en-US" sz="2200" dirty="0" smtClean="0">
                <a:latin typeface="Courier"/>
              </a:rPr>
              <a:t>			                      </a:t>
            </a:r>
            <a:r>
              <a:rPr lang="en-US" sz="2200" dirty="0" err="1" smtClean="0">
                <a:latin typeface="Courier"/>
              </a:rPr>
              <a:t>proyears</a:t>
            </a:r>
            <a:r>
              <a:rPr lang="en-US" sz="2200" dirty="0" smtClean="0">
                <a:latin typeface="Courier"/>
              </a:rPr>
              <a:t>=30</a:t>
            </a:r>
            <a:r>
              <a:rPr lang="en-US" sz="2200" dirty="0">
                <a:latin typeface="Courier"/>
              </a:rPr>
              <a:t>, interval=10)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44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of the </a:t>
            </a:r>
            <a:r>
              <a:rPr lang="en-US" dirty="0" err="1" smtClean="0"/>
              <a:t>DLMTool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4038600" cy="4038600"/>
          </a:xfrm>
          <a:ln w="22225"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Pros</a:t>
            </a:r>
          </a:p>
          <a:p>
            <a:r>
              <a:rPr lang="en-US" sz="2400" dirty="0" smtClean="0"/>
              <a:t>Easy to apply</a:t>
            </a:r>
          </a:p>
          <a:p>
            <a:r>
              <a:rPr lang="en-US" sz="2400" dirty="0" smtClean="0"/>
              <a:t>Large suite of available EMs</a:t>
            </a:r>
          </a:p>
          <a:p>
            <a:r>
              <a:rPr lang="en-US" sz="2400" dirty="0" smtClean="0"/>
              <a:t>Quickly evaluate potential outcomes</a:t>
            </a:r>
          </a:p>
          <a:p>
            <a:r>
              <a:rPr lang="en-US" sz="2400" dirty="0" smtClean="0"/>
              <a:t>Incorporates multiple sources of uncertainty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48200" y="1295400"/>
            <a:ext cx="4038600" cy="4038601"/>
          </a:xfrm>
          <a:prstGeom prst="rect">
            <a:avLst/>
          </a:prstGeom>
          <a:ln w="22225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 smtClean="0"/>
              <a:t>Cons</a:t>
            </a:r>
          </a:p>
          <a:p>
            <a:r>
              <a:rPr lang="en-US" sz="2400" dirty="0" smtClean="0"/>
              <a:t>Can be difficult to customize</a:t>
            </a:r>
          </a:p>
          <a:p>
            <a:r>
              <a:rPr lang="en-US" sz="2400" dirty="0"/>
              <a:t>EM assumptions not completely </a:t>
            </a:r>
            <a:r>
              <a:rPr lang="en-US" sz="2400" dirty="0" smtClean="0"/>
              <a:t>apparent</a:t>
            </a:r>
          </a:p>
          <a:p>
            <a:r>
              <a:rPr lang="en-US" sz="2400" dirty="0" smtClean="0"/>
              <a:t>Not all quantities are outputted</a:t>
            </a:r>
          </a:p>
          <a:p>
            <a:r>
              <a:rPr lang="en-US" sz="2400" dirty="0" smtClean="0"/>
              <a:t>Does not allow for </a:t>
            </a:r>
            <a:r>
              <a:rPr lang="en-US" sz="2400" dirty="0" err="1" smtClean="0"/>
              <a:t>mis</a:t>
            </a:r>
            <a:r>
              <a:rPr lang="en-US" sz="2400" dirty="0" smtClean="0"/>
              <a:t>-specification in the 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54864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Harvest Control Rules?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3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0"/>
            <a:ext cx="8229600" cy="2743200"/>
          </a:xfrm>
        </p:spPr>
        <p:txBody>
          <a:bodyPr>
            <a:normAutofit/>
          </a:bodyPr>
          <a:lstStyle/>
          <a:p>
            <a:pPr algn="ctr"/>
            <a:r>
              <a:rPr lang="en-US" sz="3800" dirty="0" smtClean="0"/>
              <a:t>Management Strategy Evaluation: </a:t>
            </a:r>
            <a:br>
              <a:rPr lang="en-US" sz="3800" dirty="0" smtClean="0"/>
            </a:br>
            <a:r>
              <a:rPr lang="en-US" sz="3800" dirty="0" smtClean="0"/>
              <a:t>Beyond the </a:t>
            </a:r>
            <a:r>
              <a:rPr lang="en-US" sz="3800" dirty="0" err="1" smtClean="0"/>
              <a:t>DLMTool</a:t>
            </a:r>
            <a:endParaRPr lang="en-US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Fisheries | Northwest Fisheries Science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 methods of presenting outcomes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1200"/>
            <a:ext cx="8817934" cy="3657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43200" y="5638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Relative Spawning Biomass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Data-limited harvest control rules</a:t>
            </a:r>
            <a:br>
              <a:rPr lang="en-US" dirty="0" smtClean="0"/>
            </a:br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Catch multiplier based on indicator</a:t>
            </a:r>
          </a:p>
          <a:p>
            <a:pPr lvl="1"/>
            <a:r>
              <a:rPr lang="en-US" dirty="0" smtClean="0"/>
              <a:t>Confidence interval around an index of abundance termed HCR2: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429000" y="3233370"/>
                <a:ext cx="2505173" cy="557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233370"/>
                <a:ext cx="2505173" cy="5572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4173950"/>
                <a:ext cx="7467600" cy="1459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less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than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lower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CI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interval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within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expected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CI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interval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greater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than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upper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CI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interval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173950"/>
                <a:ext cx="7467600" cy="145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800600" y="59552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Jardim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Showing trade-offs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4" y="1752600"/>
            <a:ext cx="9020286" cy="3276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6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Data-moderate &amp; data-poor MSEs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4983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Bentley and Stokes 2009</a:t>
            </a:r>
          </a:p>
          <a:p>
            <a:pPr lvl="1"/>
            <a:r>
              <a:rPr lang="en-US" dirty="0"/>
              <a:t>Developing MSE for data-limited species</a:t>
            </a:r>
          </a:p>
          <a:p>
            <a:r>
              <a:rPr lang="en-US" dirty="0" smtClean="0"/>
              <a:t>Little </a:t>
            </a:r>
            <a:r>
              <a:rPr lang="en-US" i="1" dirty="0" smtClean="0"/>
              <a:t>et al.</a:t>
            </a:r>
            <a:r>
              <a:rPr lang="en-US" dirty="0" smtClean="0"/>
              <a:t> 2011</a:t>
            </a:r>
          </a:p>
          <a:p>
            <a:pPr lvl="1"/>
            <a:r>
              <a:rPr lang="en-US" dirty="0" smtClean="0"/>
              <a:t>CPUE based harvest control rules</a:t>
            </a:r>
          </a:p>
          <a:p>
            <a:r>
              <a:rPr lang="en-US" dirty="0" err="1" smtClean="0"/>
              <a:t>Plaganyi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2013</a:t>
            </a:r>
          </a:p>
          <a:p>
            <a:pPr lvl="1"/>
            <a:r>
              <a:rPr lang="en-US" dirty="0" smtClean="0"/>
              <a:t>The tradeoffs between economic and social objectives</a:t>
            </a:r>
          </a:p>
          <a:p>
            <a:r>
              <a:rPr lang="en-US" dirty="0" err="1" smtClean="0"/>
              <a:t>McGilliard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2010</a:t>
            </a:r>
          </a:p>
          <a:p>
            <a:pPr lvl="1"/>
            <a:r>
              <a:rPr lang="en-US" dirty="0" smtClean="0"/>
              <a:t>Data from marine reserves to inform control rules</a:t>
            </a:r>
          </a:p>
          <a:p>
            <a:r>
              <a:rPr lang="en-US" dirty="0" smtClean="0"/>
              <a:t>Babcock and </a:t>
            </a:r>
            <a:r>
              <a:rPr lang="en-US" dirty="0" err="1" smtClean="0"/>
              <a:t>MacCall</a:t>
            </a:r>
            <a:r>
              <a:rPr lang="en-US" dirty="0" smtClean="0"/>
              <a:t> 2011</a:t>
            </a:r>
          </a:p>
          <a:p>
            <a:pPr lvl="1"/>
            <a:r>
              <a:rPr lang="en-US" dirty="0" smtClean="0"/>
              <a:t>Ratio of fish density from outside versus inside marine reserves </a:t>
            </a:r>
          </a:p>
          <a:p>
            <a:r>
              <a:rPr lang="en-US" dirty="0" smtClean="0"/>
              <a:t>Wilson </a:t>
            </a:r>
            <a:r>
              <a:rPr lang="en-US" i="1" dirty="0" smtClean="0"/>
              <a:t>et al.</a:t>
            </a:r>
            <a:r>
              <a:rPr lang="en-US" dirty="0" smtClean="0"/>
              <a:t> 2010</a:t>
            </a:r>
          </a:p>
          <a:p>
            <a:pPr lvl="1"/>
            <a:r>
              <a:rPr lang="en-US" dirty="0" smtClean="0"/>
              <a:t>Application of management actions to sedentary nearshore species.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MSE: Alternative assessment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49830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When the assessment method it too complex or time-consuming</a:t>
            </a:r>
          </a:p>
          <a:p>
            <a:r>
              <a:rPr lang="en-US" dirty="0" smtClean="0"/>
              <a:t>Assume estimates of biomass log-normally distributed with auto-correlation in errors</a:t>
            </a:r>
          </a:p>
          <a:p>
            <a:pPr lvl="1"/>
            <a:r>
              <a:rPr lang="en-US" dirty="0" smtClean="0"/>
              <a:t>Punt </a:t>
            </a:r>
            <a:r>
              <a:rPr lang="en-US" i="1" dirty="0" smtClean="0"/>
              <a:t>et al.</a:t>
            </a:r>
            <a:r>
              <a:rPr lang="en-US" dirty="0" smtClean="0"/>
              <a:t> 2008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/>
              <a:t>Advice on auto-correlation</a:t>
            </a:r>
          </a:p>
          <a:p>
            <a:pPr lvl="1"/>
            <a:r>
              <a:rPr lang="en-US" dirty="0" err="1"/>
              <a:t>Weidenmann</a:t>
            </a:r>
            <a:r>
              <a:rPr lang="en-US" dirty="0"/>
              <a:t> et al. 2015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62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797757"/>
              </p:ext>
            </p:extLst>
          </p:nvPr>
        </p:nvGraphicFramePr>
        <p:xfrm>
          <a:off x="2212554" y="3031006"/>
          <a:ext cx="4112046" cy="2455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3" imgW="1765080" imgH="1054080" progId="Equation.DSMT4">
                  <p:embed/>
                </p:oleObj>
              </mc:Choice>
              <mc:Fallback>
                <p:oleObj name="Equation" r:id="rId3" imgW="1765080" imgH="1054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12554" y="3031006"/>
                        <a:ext cx="4112046" cy="2455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793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MSE shortcut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ICES (2013) comments that this it generally not sufficient to simply add random noise</a:t>
            </a:r>
          </a:p>
          <a:p>
            <a:endParaRPr lang="en-US" dirty="0" smtClean="0"/>
          </a:p>
          <a:p>
            <a:r>
              <a:rPr lang="en-US" dirty="0" smtClean="0"/>
              <a:t>ICES (2008) compared ‘full’ to ‘shortcut’ MSE and found the performance of harvest control rules changed between the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6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Data-limited harvest control rules</a:t>
            </a:r>
            <a:br>
              <a:rPr lang="en-US" dirty="0" smtClean="0"/>
            </a:br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r>
              <a:rPr lang="en-US" dirty="0" smtClean="0"/>
              <a:t>Catch multiplier based on indicator</a:t>
            </a:r>
          </a:p>
          <a:p>
            <a:pPr lvl="1"/>
            <a:r>
              <a:rPr lang="en-US" dirty="0" smtClean="0"/>
              <a:t>Example: based on mean length of catch relative to a target length termed HCR3: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29000" y="3233370"/>
                <a:ext cx="2505173" cy="557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233370"/>
                <a:ext cx="2505173" cy="5572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38400" y="4412398"/>
                <a:ext cx="4350165" cy="1177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length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catch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length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412398"/>
                <a:ext cx="4350165" cy="1177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800600" y="59552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Jardim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Data-limited harvest control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5" y="990600"/>
            <a:ext cx="8739515" cy="5182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990600"/>
            <a:ext cx="7010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High historical exploitation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0" y="3419214"/>
            <a:ext cx="6858000" cy="31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Developing fishery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1905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HCR1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38600" y="1905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HCR2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905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HCR3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60314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Jardim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8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Data-limited harvest control rules:</a:t>
            </a:r>
            <a:br>
              <a:rPr lang="en-US" dirty="0" smtClean="0"/>
            </a:br>
            <a:r>
              <a:rPr lang="en-US" dirty="0" smtClean="0"/>
              <a:t>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0037"/>
                <a:ext cx="8229600" cy="4525963"/>
              </a:xfrm>
            </p:spPr>
            <p:txBody>
              <a:bodyPr/>
              <a:lstStyle/>
              <a:p>
                <a:r>
                  <a:rPr lang="en-US" dirty="0" smtClean="0"/>
                  <a:t>Empirical Estimator</a:t>
                </a:r>
              </a:p>
              <a:p>
                <a:pPr lvl="1"/>
                <a:r>
                  <a:rPr lang="en-US" dirty="0" smtClean="0"/>
                  <a:t>SPR</a:t>
                </a:r>
                <a:r>
                  <a:rPr lang="en-US" baseline="-25000" dirty="0" smtClean="0"/>
                  <a:t>CURR</a:t>
                </a:r>
                <a:r>
                  <a:rPr lang="en-US" dirty="0" smtClean="0"/>
                  <a:t> calculated using </a:t>
                </a:r>
                <a:r>
                  <a:rPr lang="en-US" dirty="0" err="1" smtClean="0"/>
                  <a:t>Hordyk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et al., </a:t>
                </a:r>
                <a:r>
                  <a:rPr lang="en-US" dirty="0" smtClean="0"/>
                  <a:t>2014</a:t>
                </a:r>
              </a:p>
              <a:p>
                <a:r>
                  <a:rPr lang="en-US" dirty="0" smtClean="0"/>
                  <a:t>Harvest control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𝑆𝑃𝑅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𝐶𝑈𝑅𝑅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𝑆𝑃𝑅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𝑇𝐴𝑅𝐺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𝑆𝑃𝑅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𝐶𝑈𝑅𝑅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𝑆𝑃𝑅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𝑇𝐴𝑅𝐺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0037"/>
                <a:ext cx="8229600" cy="4525963"/>
              </a:xfrm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5943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Hordyk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26167</TotalTime>
  <Words>2283</Words>
  <Application>Microsoft Office PowerPoint</Application>
  <PresentationFormat>On-screen Show (4:3)</PresentationFormat>
  <Paragraphs>495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Arial Narrow</vt:lpstr>
      <vt:lpstr>Arial Narrow Bold</vt:lpstr>
      <vt:lpstr>Calibri</vt:lpstr>
      <vt:lpstr>Cambria Math</vt:lpstr>
      <vt:lpstr>Century Gothic</vt:lpstr>
      <vt:lpstr>Courier</vt:lpstr>
      <vt:lpstr>Segoe UI</vt:lpstr>
      <vt:lpstr>Wingdings</vt:lpstr>
      <vt:lpstr>NOAA Title Options</vt:lpstr>
      <vt:lpstr>NOAA Divider Slides</vt:lpstr>
      <vt:lpstr>NOAA Fisheries Content Slides</vt:lpstr>
      <vt:lpstr>Equation</vt:lpstr>
      <vt:lpstr>Accounting for uncertainty and applying management strategy evaluation to understand potential risks and trade-offs</vt:lpstr>
      <vt:lpstr>Harvest Control Rules</vt:lpstr>
      <vt:lpstr>Adaptive Management Cycle</vt:lpstr>
      <vt:lpstr>Example harvest control rule</vt:lpstr>
      <vt:lpstr>Data-limited harvest control rules Example 1</vt:lpstr>
      <vt:lpstr>Data-limited harvest control rules Example 1</vt:lpstr>
      <vt:lpstr>Data-limited harvest control rules Example 1</vt:lpstr>
      <vt:lpstr>Data-limited harvest control rules</vt:lpstr>
      <vt:lpstr>Data-limited harvest control rules: Example 2</vt:lpstr>
      <vt:lpstr>Data limited harvest control rule: Example 2</vt:lpstr>
      <vt:lpstr>PowerPoint Presentation</vt:lpstr>
      <vt:lpstr>Pre-specifying assessment uncertainty</vt:lpstr>
      <vt:lpstr>Risk equivalency across tiers/categories</vt:lpstr>
      <vt:lpstr>Example HCR with buffer</vt:lpstr>
      <vt:lpstr>US west coast stock categorization</vt:lpstr>
      <vt:lpstr>US west coast approach for risk and precaution</vt:lpstr>
      <vt:lpstr>US west coast approach for risk and precaution</vt:lpstr>
      <vt:lpstr>US west coast approach for risk and precaution</vt:lpstr>
      <vt:lpstr>ICES Tier System</vt:lpstr>
      <vt:lpstr>Alternative uncertainty levels</vt:lpstr>
      <vt:lpstr>Evaluating harvest control rules for data-limited to data-poor fisheries</vt:lpstr>
      <vt:lpstr>Management Strategy Evaluation</vt:lpstr>
      <vt:lpstr>Management Strategy Evaluation </vt:lpstr>
      <vt:lpstr>MSE vs. Risk Assessment</vt:lpstr>
      <vt:lpstr>Developing a MSE</vt:lpstr>
      <vt:lpstr>PowerPoint Presentation</vt:lpstr>
      <vt:lpstr>Data-limited example</vt:lpstr>
      <vt:lpstr>Developing a MSE – management objectives</vt:lpstr>
      <vt:lpstr>Sources of uncertainty to consider</vt:lpstr>
      <vt:lpstr>Common sources of uncertainty examined by MSE</vt:lpstr>
      <vt:lpstr>Conducting an MSE with DLMTool</vt:lpstr>
      <vt:lpstr>DLMTool Operating Model</vt:lpstr>
      <vt:lpstr>DLMTool MSE sub-models</vt:lpstr>
      <vt:lpstr>DLMTool Management Strategy Evaluation  Sub-models</vt:lpstr>
      <vt:lpstr>DLMTool  Management Strategy Evaluation  Availability of methods</vt:lpstr>
      <vt:lpstr>PowerPoint Presentation</vt:lpstr>
      <vt:lpstr>Management period</vt:lpstr>
      <vt:lpstr>PowerPoint Presentation</vt:lpstr>
      <vt:lpstr>Performance Statistics</vt:lpstr>
      <vt:lpstr>DLMTool MSE caveats</vt:lpstr>
      <vt:lpstr>DLMTool Management Strategy Evaluation tool:  Conducting a MSE</vt:lpstr>
      <vt:lpstr>DLMTool output visualization: tradeoffs</vt:lpstr>
      <vt:lpstr>DLMTool: Kobe plot</vt:lpstr>
      <vt:lpstr>DLMTool: projection plot</vt:lpstr>
      <vt:lpstr>Developing an operating model (OM)and MSE</vt:lpstr>
      <vt:lpstr>DLMTool Management Strategy Evaluation tool:  Can we make it deterministic?</vt:lpstr>
      <vt:lpstr>Snapper deterministic example</vt:lpstr>
      <vt:lpstr>Snapper deterministic example</vt:lpstr>
      <vt:lpstr>Deterministic Snapper Example </vt:lpstr>
      <vt:lpstr>DLMTool Management Strategy Evaluation tool:  Downloading output</vt:lpstr>
      <vt:lpstr>DLMTool output</vt:lpstr>
      <vt:lpstr>MSEout classes</vt:lpstr>
      <vt:lpstr>MSEout@OM</vt:lpstr>
      <vt:lpstr>Commands to recreate figures</vt:lpstr>
      <vt:lpstr>The code behind the ‘shiny’ curtain</vt:lpstr>
      <vt:lpstr>The code behind the ‘shiny’ curtain</vt:lpstr>
      <vt:lpstr>Advantage of the DLMTool </vt:lpstr>
      <vt:lpstr>Management Strategy Evaluation:  Beyond the DLMTool</vt:lpstr>
      <vt:lpstr>Alternative methods of presenting outcomes</vt:lpstr>
      <vt:lpstr>Showing trade-offs</vt:lpstr>
      <vt:lpstr>Data-moderate &amp; data-poor MSEs</vt:lpstr>
      <vt:lpstr>MSE: Alternative assessment model </vt:lpstr>
      <vt:lpstr>MSE shortcut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Chantell Wetzel</dc:creator>
  <cp:lastModifiedBy>Wetzel, Chantell</cp:lastModifiedBy>
  <cp:revision>178</cp:revision>
  <dcterms:created xsi:type="dcterms:W3CDTF">2015-08-10T16:23:35Z</dcterms:created>
  <dcterms:modified xsi:type="dcterms:W3CDTF">2016-09-14T13:09:36Z</dcterms:modified>
</cp:coreProperties>
</file>